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Lst>
  <p:sldSz cx="18288000" cy="10287000"/>
  <p:notesSz cx="6858000" cy="9144000"/>
  <p:embeddedFontLst>
    <p:embeddedFont>
      <p:font typeface="Arial" charset="1" panose="020B0502020202020204"/>
      <p:regular r:id="rId67"/>
    </p:embeddedFont>
    <p:embeddedFont>
      <p:font typeface="Arial Bold" charset="1" panose="020B0802020202020204"/>
      <p:regular r:id="rId68"/>
    </p:embeddedFont>
    <p:embeddedFont>
      <p:font typeface="Daydream" charset="1" panose="00000000000000000000"/>
      <p:regular r:id="rId69"/>
    </p:embeddedFont>
    <p:embeddedFont>
      <p:font typeface="Old Standard Bold" charset="1" panose="02040503050505020303"/>
      <p:regular r:id="rId70"/>
    </p:embeddedFont>
    <p:embeddedFont>
      <p:font typeface="Questrial" charset="1" panose="02000000000000000000"/>
      <p:regular r:id="rId71"/>
    </p:embeddedFont>
    <p:embeddedFont>
      <p:font typeface="Raleway Bold" charset="1" panose="020B0803030101060003"/>
      <p:regular r:id="rId72"/>
    </p:embeddedFont>
    <p:embeddedFont>
      <p:font typeface="Raleway" charset="1" panose="020B0503030101060003"/>
      <p:regular r:id="rId73"/>
    </p:embeddedFont>
    <p:embeddedFont>
      <p:font typeface="Open Sans Bold" charset="1" panose="020B0806030504020204"/>
      <p:regular r:id="rId74"/>
    </p:embeddedFont>
    <p:embeddedFont>
      <p:font typeface="Open Sans" charset="1" panose="020B0606030504020204"/>
      <p:regular r:id="rId75"/>
    </p:embeddedFont>
    <p:embeddedFont>
      <p:font typeface="Arial Italics" charset="1" panose="020B0502020202090204"/>
      <p:regular r:id="rId76"/>
    </p:embeddedFont>
    <p:embeddedFont>
      <p:font typeface="Arial Bold Italics" charset="1" panose="020B0802020202090204"/>
      <p:regular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slides/slide2.xml" Type="http://schemas.openxmlformats.org/officeDocument/2006/relationships/slide"/><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74" Target="fonts/font74.fntdata" Type="http://schemas.openxmlformats.org/officeDocument/2006/relationships/font"/><Relationship Id="rId75" Target="fonts/font75.fntdata" Type="http://schemas.openxmlformats.org/officeDocument/2006/relationships/font"/><Relationship Id="rId76" Target="fonts/font76.fntdata" Type="http://schemas.openxmlformats.org/officeDocument/2006/relationships/font"/><Relationship Id="rId77" Target="fonts/font77.fntdata" Type="http://schemas.openxmlformats.org/officeDocument/2006/relationships/font"/><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12" Target="../media/image18.png" Type="http://schemas.openxmlformats.org/officeDocument/2006/relationships/image"/><Relationship Id="rId13" Target="../media/image19.svg" Type="http://schemas.openxmlformats.org/officeDocument/2006/relationships/image"/><Relationship Id="rId14" Target="../media/image20.png" Type="http://schemas.openxmlformats.org/officeDocument/2006/relationships/image"/><Relationship Id="rId15" Target="../media/image21.svg" Type="http://schemas.openxmlformats.org/officeDocument/2006/relationships/image"/><Relationship Id="rId16" Target="../media/image22.png" Type="http://schemas.openxmlformats.org/officeDocument/2006/relationships/image"/><Relationship Id="rId17" Target="../media/image23.svg" Type="http://schemas.openxmlformats.org/officeDocument/2006/relationships/image"/><Relationship Id="rId18" Target="../media/image24.png" Type="http://schemas.openxmlformats.org/officeDocument/2006/relationships/image"/><Relationship Id="rId19" Target="../media/image25.svg" Type="http://schemas.openxmlformats.org/officeDocument/2006/relationships/image"/><Relationship Id="rId2" Target="../media/image8.png" Type="http://schemas.openxmlformats.org/officeDocument/2006/relationships/image"/><Relationship Id="rId20" Target="../media/image26.png" Type="http://schemas.openxmlformats.org/officeDocument/2006/relationships/image"/><Relationship Id="rId21" Target="../media/image27.svg" Type="http://schemas.openxmlformats.org/officeDocument/2006/relationships/image"/><Relationship Id="rId22" Target="../media/image28.png" Type="http://schemas.openxmlformats.org/officeDocument/2006/relationships/image"/><Relationship Id="rId23" Target="../media/image29.svg" Type="http://schemas.openxmlformats.org/officeDocument/2006/relationships/image"/><Relationship Id="rId24" Target="../media/image30.png" Type="http://schemas.openxmlformats.org/officeDocument/2006/relationships/image"/><Relationship Id="rId25" Target="../media/image31.png" Type="http://schemas.openxmlformats.org/officeDocument/2006/relationships/image"/><Relationship Id="rId26" Target="../media/image32.png" Type="http://schemas.openxmlformats.org/officeDocument/2006/relationships/image"/><Relationship Id="rId27" Target="../media/image33.png" Type="http://schemas.openxmlformats.org/officeDocument/2006/relationships/image"/><Relationship Id="rId28" Target="../media/image4.png" Type="http://schemas.openxmlformats.org/officeDocument/2006/relationships/image"/><Relationship Id="rId29" Target="../media/image5.svg" Type="http://schemas.openxmlformats.org/officeDocument/2006/relationships/image"/><Relationship Id="rId3" Target="../media/image9.svg" Type="http://schemas.openxmlformats.org/officeDocument/2006/relationships/image"/><Relationship Id="rId30" Target="../media/image6.png" Type="http://schemas.openxmlformats.org/officeDocument/2006/relationships/image"/><Relationship Id="rId31" Target="../media/image7.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https://twitter.com/MsEJenkinson" TargetMode="External" Type="http://schemas.openxmlformats.org/officeDocument/2006/relationships/hyperlink"/><Relationship Id="rId11" Target="https://twitter.com/Gregg_ONeill" TargetMode="External" Type="http://schemas.openxmlformats.org/officeDocument/2006/relationships/hyperlink"/><Relationship Id="rId12" Target="https://educate.ie/" TargetMode="External" Type="http://schemas.openxmlformats.org/officeDocument/2006/relationships/hyperlink"/><Relationship Id="rId13" Target="../media/image44.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0.png" Type="http://schemas.openxmlformats.org/officeDocument/2006/relationships/image"/><Relationship Id="rId7" Target="../media/image41.png" Type="http://schemas.openxmlformats.org/officeDocument/2006/relationships/image"/><Relationship Id="rId8" Target="../media/image42.png" Type="http://schemas.openxmlformats.org/officeDocument/2006/relationships/image"/><Relationship Id="rId9" Target="../media/image43.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2.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5.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7.png" Type="http://schemas.openxmlformats.org/officeDocument/2006/relationships/image"/><Relationship Id="rId7" Target="../media/image58.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1.png" Type="http://schemas.openxmlformats.org/officeDocument/2006/relationships/image"/><Relationship Id="rId11" Target="../media/image62.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60.pn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17505"/>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8" id="8"/>
          <p:cNvSpPr txBox="true"/>
          <p:nvPr/>
        </p:nvSpPr>
        <p:spPr>
          <a:xfrm rot="0">
            <a:off x="0" y="3599172"/>
            <a:ext cx="18288000" cy="1327150"/>
          </a:xfrm>
          <a:prstGeom prst="rect">
            <a:avLst/>
          </a:prstGeom>
        </p:spPr>
        <p:txBody>
          <a:bodyPr anchor="t" rtlCol="false" tIns="0" lIns="0" bIns="0" rIns="0">
            <a:spAutoFit/>
          </a:bodyPr>
          <a:lstStyle/>
          <a:p>
            <a:pPr algn="ctr">
              <a:lnSpc>
                <a:spcPts val="9799"/>
              </a:lnSpc>
            </a:pPr>
            <a:r>
              <a:rPr lang="en-US" sz="6999">
                <a:solidFill>
                  <a:srgbClr val="004AAD"/>
                </a:solidFill>
                <a:latin typeface="Arial Bold"/>
              </a:rPr>
              <a:t>PATTERNS OF CHANGE IN TECHNOLOGY</a:t>
            </a:r>
          </a:p>
        </p:txBody>
      </p:sp>
      <p:sp>
        <p:nvSpPr>
          <p:cNvPr name="TextBox 9" id="9"/>
          <p:cNvSpPr txBox="true"/>
          <p:nvPr/>
        </p:nvSpPr>
        <p:spPr>
          <a:xfrm rot="0">
            <a:off x="0" y="3853172"/>
            <a:ext cx="18288000" cy="1114426"/>
          </a:xfrm>
          <a:prstGeom prst="rect">
            <a:avLst/>
          </a:prstGeom>
        </p:spPr>
        <p:txBody>
          <a:bodyPr anchor="t" rtlCol="false" tIns="0" lIns="0" bIns="0" rIns="0">
            <a:spAutoFit/>
          </a:bodyPr>
          <a:lstStyle/>
          <a:p>
            <a:pPr algn="ctr">
              <a:lnSpc>
                <a:spcPts val="8625"/>
              </a:lnSpc>
            </a:pPr>
            <a:r>
              <a:rPr lang="en-US" sz="7500" spc="1875">
                <a:solidFill>
                  <a:srgbClr val="FFFFFF"/>
                </a:solidFill>
                <a:latin typeface="Daydream"/>
              </a:rPr>
              <a:t>patterns of change in technology</a:t>
            </a:r>
          </a:p>
        </p:txBody>
      </p:sp>
      <p:sp>
        <p:nvSpPr>
          <p:cNvPr name="TextBox 10" id="10"/>
          <p:cNvSpPr txBox="true"/>
          <p:nvPr/>
        </p:nvSpPr>
        <p:spPr>
          <a:xfrm rot="0">
            <a:off x="15530432" y="-14772"/>
            <a:ext cx="2312089"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33</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 mya - Present</a:t>
            </a:r>
          </a:p>
        </p:txBody>
      </p:sp>
      <p:sp>
        <p:nvSpPr>
          <p:cNvPr name="TextBox 12" id="12"/>
          <p:cNvSpPr txBox="true"/>
          <p:nvPr/>
        </p:nvSpPr>
        <p:spPr>
          <a:xfrm rot="0">
            <a:off x="0" y="9613901"/>
            <a:ext cx="9858375"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Two &amp; Three: The History of the World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71525"/>
            <a:ext cx="15910560" cy="1244600"/>
          </a:xfrm>
          <a:prstGeom prst="rect">
            <a:avLst/>
          </a:prstGeom>
        </p:spPr>
        <p:txBody>
          <a:bodyPr anchor="t" rtlCol="false" tIns="0" lIns="0" bIns="0" rIns="0">
            <a:spAutoFit/>
          </a:bodyPr>
          <a:lstStyle/>
          <a:p>
            <a:pPr algn="l">
              <a:lnSpc>
                <a:spcPts val="9100"/>
              </a:lnSpc>
            </a:pPr>
            <a:r>
              <a:rPr lang="en-US" sz="6500">
                <a:solidFill>
                  <a:srgbClr val="002448"/>
                </a:solidFill>
                <a:latin typeface="Arial Bold"/>
              </a:rPr>
              <a:t>Questions Pg 406 (Artefact, 2nd Edition)</a:t>
            </a:r>
          </a:p>
        </p:txBody>
      </p:sp>
      <p:sp>
        <p:nvSpPr>
          <p:cNvPr name="TextBox 7" id="7"/>
          <p:cNvSpPr txBox="true"/>
          <p:nvPr/>
        </p:nvSpPr>
        <p:spPr>
          <a:xfrm rot="0">
            <a:off x="1028700" y="2120899"/>
            <a:ext cx="15609955" cy="1114425"/>
          </a:xfrm>
          <a:prstGeom prst="rect">
            <a:avLst/>
          </a:prstGeom>
        </p:spPr>
        <p:txBody>
          <a:bodyPr anchor="t" rtlCol="false" tIns="0" lIns="0" bIns="0" rIns="0">
            <a:spAutoFit/>
          </a:bodyPr>
          <a:lstStyle/>
          <a:p>
            <a:pPr algn="l" marL="647700" indent="-323850" lvl="1">
              <a:lnSpc>
                <a:spcPts val="4200"/>
              </a:lnSpc>
              <a:buAutoNum type="arabicPeriod" startAt="1"/>
            </a:pPr>
            <a:r>
              <a:rPr lang="en-US" sz="3000">
                <a:solidFill>
                  <a:srgbClr val="000000"/>
                </a:solidFill>
                <a:latin typeface="Arial"/>
              </a:rPr>
              <a:t>How did the cultivation of crops and domestication of animals affect human history?</a:t>
            </a:r>
          </a:p>
          <a:p>
            <a:pPr algn="l" marL="647700" indent="-323850" lvl="1">
              <a:lnSpc>
                <a:spcPts val="4200"/>
              </a:lnSpc>
              <a:buAutoNum type="arabicPeriod" startAt="1"/>
            </a:pP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3"/>
            <a:ext cx="18288000" cy="1152525"/>
          </a:xfrm>
          <a:prstGeom prst="rect">
            <a:avLst/>
          </a:prstGeom>
        </p:spPr>
        <p:txBody>
          <a:bodyPr anchor="t" rtlCol="false" tIns="0" lIns="0" bIns="0" rIns="0">
            <a:spAutoFit/>
          </a:bodyPr>
          <a:lstStyle/>
          <a:p>
            <a:pPr algn="ctr">
              <a:lnSpc>
                <a:spcPts val="8400"/>
              </a:lnSpc>
            </a:pPr>
            <a:r>
              <a:rPr lang="en-US" sz="6000" spc="270">
                <a:solidFill>
                  <a:srgbClr val="004AAD"/>
                </a:solidFill>
                <a:latin typeface="Arial Bold"/>
              </a:rPr>
              <a:t>33.2: TECHNOLOGY IN THE MIDDLE AGES</a:t>
            </a:r>
          </a:p>
        </p:txBody>
      </p:sp>
      <p:sp>
        <p:nvSpPr>
          <p:cNvPr name="TextBox 4" id="4"/>
          <p:cNvSpPr txBox="true"/>
          <p:nvPr/>
        </p:nvSpPr>
        <p:spPr>
          <a:xfrm rot="0">
            <a:off x="351797" y="3948422"/>
            <a:ext cx="17584398" cy="904875"/>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rPr>
              <a:t>33.2: technology in the middle ages</a:t>
            </a:r>
          </a:p>
        </p:txBody>
      </p:sp>
      <p:sp>
        <p:nvSpPr>
          <p:cNvPr name="TextBox 5" id="5"/>
          <p:cNvSpPr txBox="true"/>
          <p:nvPr/>
        </p:nvSpPr>
        <p:spPr>
          <a:xfrm rot="0">
            <a:off x="15530432" y="-14772"/>
            <a:ext cx="2312089"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33</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 mya - Present</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1" id="11"/>
          <p:cNvSpPr txBox="true"/>
          <p:nvPr/>
        </p:nvSpPr>
        <p:spPr>
          <a:xfrm rot="0">
            <a:off x="0" y="9613901"/>
            <a:ext cx="9858375"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Two &amp; Three: The History of the World</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2448"/>
                </a:solidFill>
                <a:latin typeface="Arial Bold"/>
              </a:rPr>
              <a:t>Agricultural Innovation</a:t>
            </a:r>
          </a:p>
        </p:txBody>
      </p:sp>
      <p:sp>
        <p:nvSpPr>
          <p:cNvPr name="TextBox 7" id="7"/>
          <p:cNvSpPr txBox="true"/>
          <p:nvPr/>
        </p:nvSpPr>
        <p:spPr>
          <a:xfrm rot="0">
            <a:off x="1028700" y="2149474"/>
            <a:ext cx="15609955" cy="397510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Medieval farming on the feudal manor had developed into the </a:t>
            </a:r>
            <a:r>
              <a:rPr lang="en-US" sz="2499">
                <a:solidFill>
                  <a:srgbClr val="000000"/>
                </a:solidFill>
                <a:latin typeface="Arial Bold"/>
              </a:rPr>
              <a:t>open field system </a:t>
            </a:r>
            <a:r>
              <a:rPr lang="en-US" sz="2499">
                <a:solidFill>
                  <a:srgbClr val="000000"/>
                </a:solidFill>
                <a:latin typeface="Arial"/>
              </a:rPr>
              <a:t>of farming:</a:t>
            </a:r>
          </a:p>
          <a:p>
            <a:pPr algn="l">
              <a:lnSpc>
                <a:spcPts val="3499"/>
              </a:lnSpc>
            </a:pPr>
            <a:r>
              <a:rPr lang="en-US" sz="2499">
                <a:solidFill>
                  <a:srgbClr val="000000"/>
                </a:solidFill>
                <a:latin typeface="Arial"/>
              </a:rPr>
              <a:t>The land for crops was divided into three huge fields. </a:t>
            </a:r>
            <a:r>
              <a:rPr lang="en-US" sz="2499" u="sng">
                <a:solidFill>
                  <a:srgbClr val="000000"/>
                </a:solidFill>
                <a:latin typeface="Arial"/>
              </a:rPr>
              <a:t>Each field was divided into long strips of land and tended by different families</a:t>
            </a:r>
            <a:r>
              <a:rPr lang="en-US" sz="2499">
                <a:solidFill>
                  <a:srgbClr val="000000"/>
                </a:solidFill>
                <a:latin typeface="Arial"/>
              </a:rPr>
              <a:t>. </a:t>
            </a:r>
            <a:r>
              <a:rPr lang="en-US" sz="2499" u="sng">
                <a:solidFill>
                  <a:srgbClr val="000000"/>
                </a:solidFill>
                <a:latin typeface="Arial"/>
              </a:rPr>
              <a:t>Each family had strips in each of the three fields</a:t>
            </a:r>
            <a:r>
              <a:rPr lang="en-US" sz="2499">
                <a:solidFill>
                  <a:srgbClr val="000000"/>
                </a:solidFill>
                <a:latin typeface="Arial"/>
              </a:rPr>
              <a:t>.</a:t>
            </a:r>
          </a:p>
          <a:p>
            <a:pPr algn="l">
              <a:lnSpc>
                <a:spcPts val="3499"/>
              </a:lnSpc>
            </a:pPr>
            <a:r>
              <a:rPr lang="en-US" sz="2499">
                <a:solidFill>
                  <a:srgbClr val="000000"/>
                </a:solidFill>
                <a:latin typeface="Arial"/>
              </a:rPr>
              <a:t>They practised </a:t>
            </a:r>
            <a:r>
              <a:rPr lang="en-US" sz="2499">
                <a:solidFill>
                  <a:srgbClr val="000000"/>
                </a:solidFill>
                <a:latin typeface="Arial Bold"/>
              </a:rPr>
              <a:t>crop rotation</a:t>
            </a:r>
            <a:r>
              <a:rPr lang="en-US" sz="2499">
                <a:solidFill>
                  <a:srgbClr val="000000"/>
                </a:solidFill>
                <a:latin typeface="Arial"/>
              </a:rPr>
              <a:t> – </a:t>
            </a:r>
            <a:r>
              <a:rPr lang="en-US" sz="2499" u="sng">
                <a:solidFill>
                  <a:srgbClr val="000000"/>
                </a:solidFill>
                <a:latin typeface="Arial"/>
              </a:rPr>
              <a:t>the crop in each field was changed every year</a:t>
            </a:r>
            <a:r>
              <a:rPr lang="en-US" sz="2499">
                <a:solidFill>
                  <a:srgbClr val="000000"/>
                </a:solidFill>
                <a:latin typeface="Arial"/>
              </a:rPr>
              <a:t>. For example: </a:t>
            </a:r>
          </a:p>
          <a:p>
            <a:pPr algn="l" marL="539749" indent="-269875" lvl="1">
              <a:lnSpc>
                <a:spcPts val="3499"/>
              </a:lnSpc>
              <a:buFont typeface="Arial"/>
              <a:buChar char="•"/>
            </a:pPr>
            <a:r>
              <a:rPr lang="en-US" sz="2499">
                <a:solidFill>
                  <a:srgbClr val="000000"/>
                </a:solidFill>
                <a:latin typeface="Arial"/>
              </a:rPr>
              <a:t>Field One – wheat for making bread</a:t>
            </a:r>
          </a:p>
          <a:p>
            <a:pPr algn="l" marL="539749" indent="-269875" lvl="1">
              <a:lnSpc>
                <a:spcPts val="3499"/>
              </a:lnSpc>
              <a:buFont typeface="Arial"/>
              <a:buChar char="•"/>
            </a:pPr>
            <a:r>
              <a:rPr lang="en-US" sz="2499">
                <a:solidFill>
                  <a:srgbClr val="000000"/>
                </a:solidFill>
                <a:latin typeface="Arial"/>
              </a:rPr>
              <a:t>Field Two – oats for making porridge, barley for making beer</a:t>
            </a:r>
          </a:p>
          <a:p>
            <a:pPr algn="l" marL="539749" indent="-269875" lvl="1">
              <a:lnSpc>
                <a:spcPts val="3499"/>
              </a:lnSpc>
              <a:buFont typeface="Arial"/>
              <a:buChar char="•"/>
            </a:pPr>
            <a:r>
              <a:rPr lang="en-US" sz="2499">
                <a:solidFill>
                  <a:srgbClr val="000000"/>
                </a:solidFill>
                <a:latin typeface="Arial"/>
              </a:rPr>
              <a:t>Field Three was left fallow (empty) for one year so that the soil could recover its nutrients.</a:t>
            </a:r>
          </a:p>
          <a:p>
            <a:pPr algn="l" marL="539749" indent="-269875" lvl="1">
              <a:lnSpc>
                <a:spcPts val="3499"/>
              </a:lnSpc>
              <a:buFont typeface="Arial"/>
              <a:buChar char="•"/>
            </a:pPr>
            <a:r>
              <a:rPr lang="en-US" sz="2499">
                <a:solidFill>
                  <a:srgbClr val="000000"/>
                </a:solidFill>
                <a:latin typeface="Arial"/>
              </a:rPr>
              <a:t>A fourth large field, called </a:t>
            </a:r>
            <a:r>
              <a:rPr lang="en-US" sz="2499">
                <a:solidFill>
                  <a:srgbClr val="000000"/>
                </a:solidFill>
                <a:latin typeface="Arial Bold"/>
              </a:rPr>
              <a:t>The Commons</a:t>
            </a:r>
            <a:r>
              <a:rPr lang="en-US" sz="2499">
                <a:solidFill>
                  <a:srgbClr val="000000"/>
                </a:solidFill>
                <a:latin typeface="Arial"/>
              </a:rPr>
              <a:t>, was used for animal grazing.</a:t>
            </a:r>
          </a:p>
          <a:p>
            <a:pPr algn="l">
              <a:lnSpc>
                <a:spcPts val="3499"/>
              </a:lnSpc>
            </a:pPr>
            <a:r>
              <a:rPr lang="en-US" sz="2499">
                <a:solidFill>
                  <a:srgbClr val="000000"/>
                </a:solidFill>
                <a:latin typeface="Arial"/>
              </a:rPr>
              <a:t>These practices remained inefficient, as they left one-third of the land empty.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aphicFrame>
        <p:nvGraphicFramePr>
          <p:cNvPr name="Table 14" id="14"/>
          <p:cNvGraphicFramePr>
            <a:graphicFrameLocks noGrp="true"/>
          </p:cNvGraphicFramePr>
          <p:nvPr/>
        </p:nvGraphicFramePr>
        <p:xfrm>
          <a:off x="1028700" y="6172200"/>
          <a:ext cx="15609955" cy="3445171"/>
        </p:xfrm>
        <a:graphic>
          <a:graphicData uri="http://schemas.openxmlformats.org/drawingml/2006/table">
            <a:tbl>
              <a:tblPr/>
              <a:tblGrid>
                <a:gridCol w="3902489"/>
                <a:gridCol w="3902489"/>
                <a:gridCol w="3902489"/>
                <a:gridCol w="3902489"/>
              </a:tblGrid>
              <a:tr h="861293">
                <a:tc>
                  <a:txBody>
                    <a:bodyPr anchor="t" rtlCol="false"/>
                    <a:lstStyle/>
                    <a:p>
                      <a:pPr algn="ctr">
                        <a:lnSpc>
                          <a:spcPts val="2799"/>
                        </a:lnSpc>
                        <a:defRPr/>
                      </a:pP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2448"/>
                    </a:solidFill>
                  </a:tcPr>
                </a:tc>
                <a:tc>
                  <a:txBody>
                    <a:bodyPr anchor="t" rtlCol="false"/>
                    <a:lstStyle/>
                    <a:p>
                      <a:pPr algn="ctr">
                        <a:lnSpc>
                          <a:spcPts val="2799"/>
                        </a:lnSpc>
                        <a:defRPr/>
                      </a:pPr>
                      <a:r>
                        <a:rPr lang="en-US" sz="1999">
                          <a:solidFill>
                            <a:srgbClr val="FFFFFF"/>
                          </a:solidFill>
                          <a:latin typeface="Open Sans Bold"/>
                        </a:rPr>
                        <a:t>Field 1</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2448"/>
                    </a:solidFill>
                  </a:tcPr>
                </a:tc>
                <a:tc>
                  <a:txBody>
                    <a:bodyPr anchor="t" rtlCol="false"/>
                    <a:lstStyle/>
                    <a:p>
                      <a:pPr algn="ctr">
                        <a:lnSpc>
                          <a:spcPts val="2799"/>
                        </a:lnSpc>
                        <a:defRPr/>
                      </a:pPr>
                      <a:r>
                        <a:rPr lang="en-US" sz="1999">
                          <a:solidFill>
                            <a:srgbClr val="FFFFFF"/>
                          </a:solidFill>
                          <a:latin typeface="Open Sans Bold"/>
                        </a:rPr>
                        <a:t>Field 2</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2448"/>
                    </a:solidFill>
                  </a:tcPr>
                </a:tc>
                <a:tc>
                  <a:txBody>
                    <a:bodyPr anchor="t" rtlCol="false"/>
                    <a:lstStyle/>
                    <a:p>
                      <a:pPr algn="ctr">
                        <a:lnSpc>
                          <a:spcPts val="2799"/>
                        </a:lnSpc>
                        <a:defRPr/>
                      </a:pPr>
                      <a:r>
                        <a:rPr lang="en-US" sz="1999">
                          <a:solidFill>
                            <a:srgbClr val="FFFFFF"/>
                          </a:solidFill>
                          <a:latin typeface="Open Sans Bold"/>
                        </a:rPr>
                        <a:t>Field 3</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2448"/>
                    </a:solidFill>
                  </a:tcPr>
                </a:tc>
              </a:tr>
              <a:tr h="861293">
                <a:tc>
                  <a:txBody>
                    <a:bodyPr anchor="t" rtlCol="false"/>
                    <a:lstStyle/>
                    <a:p>
                      <a:pPr algn="ctr">
                        <a:lnSpc>
                          <a:spcPts val="2799"/>
                        </a:lnSpc>
                        <a:defRPr/>
                      </a:pPr>
                      <a:r>
                        <a:rPr lang="en-US" sz="1999">
                          <a:solidFill>
                            <a:srgbClr val="FFFFFF"/>
                          </a:solidFill>
                          <a:latin typeface="Open Sans Bold"/>
                        </a:rPr>
                        <a:t>Year 1</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c>
                  <a:txBody>
                    <a:bodyPr anchor="t" rtlCol="false"/>
                    <a:lstStyle/>
                    <a:p>
                      <a:pPr algn="ctr">
                        <a:lnSpc>
                          <a:spcPts val="2799"/>
                        </a:lnSpc>
                        <a:defRPr/>
                      </a:pPr>
                      <a:r>
                        <a:rPr lang="en-US" sz="1999">
                          <a:solidFill>
                            <a:srgbClr val="000000"/>
                          </a:solidFill>
                          <a:latin typeface="Open Sans"/>
                        </a:rPr>
                        <a:t>Wheat</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a:txBody>
                    <a:bodyPr anchor="t" rtlCol="false"/>
                    <a:lstStyle/>
                    <a:p>
                      <a:pPr algn="ctr">
                        <a:lnSpc>
                          <a:spcPts val="2799"/>
                        </a:lnSpc>
                        <a:defRPr/>
                      </a:pPr>
                      <a:r>
                        <a:rPr lang="en-US" sz="1999">
                          <a:solidFill>
                            <a:srgbClr val="000000"/>
                          </a:solidFill>
                          <a:latin typeface="Open Sans"/>
                        </a:rPr>
                        <a:t>Oats and Barley</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c>
                  <a:txBody>
                    <a:bodyPr anchor="t" rtlCol="false"/>
                    <a:lstStyle/>
                    <a:p>
                      <a:pPr algn="ctr">
                        <a:lnSpc>
                          <a:spcPts val="2799"/>
                        </a:lnSpc>
                        <a:defRPr/>
                      </a:pPr>
                      <a:r>
                        <a:rPr lang="en-US" sz="1999">
                          <a:solidFill>
                            <a:srgbClr val="000000"/>
                          </a:solidFill>
                          <a:latin typeface="Open Sans"/>
                        </a:rPr>
                        <a:t>Fallow</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C8E3FB"/>
                    </a:solidFill>
                  </a:tcPr>
                </a:tc>
              </a:tr>
              <a:tr h="861293">
                <a:tc>
                  <a:txBody>
                    <a:bodyPr anchor="t" rtlCol="false"/>
                    <a:lstStyle/>
                    <a:p>
                      <a:pPr algn="ctr">
                        <a:lnSpc>
                          <a:spcPts val="2799"/>
                        </a:lnSpc>
                        <a:defRPr/>
                      </a:pPr>
                      <a:r>
                        <a:rPr lang="en-US" sz="1999">
                          <a:solidFill>
                            <a:srgbClr val="FFFFFF"/>
                          </a:solidFill>
                          <a:latin typeface="Open Sans"/>
                        </a:rPr>
                        <a:t>Year 2</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c>
                  <a:txBody>
                    <a:bodyPr anchor="t" rtlCol="false"/>
                    <a:lstStyle/>
                    <a:p>
                      <a:pPr algn="ctr">
                        <a:lnSpc>
                          <a:spcPts val="2799"/>
                        </a:lnSpc>
                        <a:defRPr/>
                      </a:pPr>
                      <a:r>
                        <a:rPr lang="en-US" sz="1999">
                          <a:solidFill>
                            <a:srgbClr val="000000"/>
                          </a:solidFill>
                          <a:latin typeface="Open Sans"/>
                        </a:rPr>
                        <a:t>Oats and Barley</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c>
                  <a:txBody>
                    <a:bodyPr anchor="t" rtlCol="false"/>
                    <a:lstStyle/>
                    <a:p>
                      <a:pPr algn="ctr">
                        <a:lnSpc>
                          <a:spcPts val="2799"/>
                        </a:lnSpc>
                        <a:defRPr/>
                      </a:pPr>
                      <a:r>
                        <a:rPr lang="en-US" sz="1999">
                          <a:solidFill>
                            <a:srgbClr val="000000"/>
                          </a:solidFill>
                          <a:latin typeface="Open Sans"/>
                        </a:rPr>
                        <a:t>Fallow</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C8E3FB"/>
                    </a:solidFill>
                  </a:tcPr>
                </a:tc>
                <a:tc>
                  <a:txBody>
                    <a:bodyPr anchor="t" rtlCol="false"/>
                    <a:lstStyle/>
                    <a:p>
                      <a:pPr algn="ctr">
                        <a:lnSpc>
                          <a:spcPts val="2799"/>
                        </a:lnSpc>
                        <a:defRPr/>
                      </a:pPr>
                      <a:r>
                        <a:rPr lang="en-US" sz="1999">
                          <a:solidFill>
                            <a:srgbClr val="000000"/>
                          </a:solidFill>
                          <a:latin typeface="Open Sans"/>
                        </a:rPr>
                        <a:t>Wheat</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r h="861293">
                <a:tc>
                  <a:txBody>
                    <a:bodyPr anchor="t" rtlCol="false"/>
                    <a:lstStyle/>
                    <a:p>
                      <a:pPr algn="ctr">
                        <a:lnSpc>
                          <a:spcPts val="2799"/>
                        </a:lnSpc>
                        <a:defRPr/>
                      </a:pPr>
                      <a:r>
                        <a:rPr lang="en-US" sz="1999">
                          <a:solidFill>
                            <a:srgbClr val="FFFFFF"/>
                          </a:solidFill>
                          <a:latin typeface="Open Sans"/>
                        </a:rPr>
                        <a:t>Year 3</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c>
                  <a:txBody>
                    <a:bodyPr anchor="t" rtlCol="false"/>
                    <a:lstStyle/>
                    <a:p>
                      <a:pPr algn="ctr">
                        <a:lnSpc>
                          <a:spcPts val="2799"/>
                        </a:lnSpc>
                        <a:defRPr/>
                      </a:pPr>
                      <a:r>
                        <a:rPr lang="en-US" sz="1999">
                          <a:solidFill>
                            <a:srgbClr val="000000"/>
                          </a:solidFill>
                          <a:latin typeface="Open Sans"/>
                        </a:rPr>
                        <a:t>Fallow</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C8E3FB"/>
                    </a:solidFill>
                  </a:tcPr>
                </a:tc>
                <a:tc>
                  <a:txBody>
                    <a:bodyPr anchor="t" rtlCol="false"/>
                    <a:lstStyle/>
                    <a:p>
                      <a:pPr algn="ctr">
                        <a:lnSpc>
                          <a:spcPts val="2799"/>
                        </a:lnSpc>
                        <a:defRPr/>
                      </a:pPr>
                      <a:r>
                        <a:rPr lang="en-US" sz="1999">
                          <a:solidFill>
                            <a:srgbClr val="000000"/>
                          </a:solidFill>
                          <a:latin typeface="Open Sans"/>
                        </a:rPr>
                        <a:t>Wheat</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a:txBody>
                    <a:bodyPr anchor="t" rtlCol="false"/>
                    <a:lstStyle/>
                    <a:p>
                      <a:pPr algn="ctr">
                        <a:lnSpc>
                          <a:spcPts val="2799"/>
                        </a:lnSpc>
                        <a:defRPr/>
                      </a:pPr>
                      <a:r>
                        <a:rPr lang="en-US" sz="1999">
                          <a:solidFill>
                            <a:srgbClr val="000000"/>
                          </a:solidFill>
                          <a:latin typeface="Open Sans"/>
                        </a:rPr>
                        <a:t>Oats and Barley</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r>
            </a:tbl>
          </a:graphicData>
        </a:graphic>
      </p:graphicFrame>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2342106" y="0"/>
            <a:ext cx="13603788" cy="9725311"/>
          </a:xfrm>
          <a:custGeom>
            <a:avLst/>
            <a:gdLst/>
            <a:ahLst/>
            <a:cxnLst/>
            <a:rect r="r" b="b" t="t" l="l"/>
            <a:pathLst>
              <a:path h="9725311" w="13603788">
                <a:moveTo>
                  <a:pt x="0" y="0"/>
                </a:moveTo>
                <a:lnTo>
                  <a:pt x="13603788" y="0"/>
                </a:lnTo>
                <a:lnTo>
                  <a:pt x="13603788"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2448"/>
                </a:solidFill>
                <a:latin typeface="Arial Bold"/>
              </a:rPr>
              <a:t>Manufacturing and Industry</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Middle Ages saw the innovation of </a:t>
            </a:r>
            <a:r>
              <a:rPr lang="en-US" sz="3000">
                <a:solidFill>
                  <a:srgbClr val="000000"/>
                </a:solidFill>
                <a:latin typeface="Arial Bold"/>
              </a:rPr>
              <a:t>blast furnaces</a:t>
            </a:r>
            <a:r>
              <a:rPr lang="en-US" sz="3000">
                <a:solidFill>
                  <a:srgbClr val="000000"/>
                </a:solidFill>
                <a:latin typeface="Arial"/>
              </a:rPr>
              <a:t> in Europe - several centuries after they had been invented in China; am example of the same technological advances happening in different places at different times.</a:t>
            </a:r>
          </a:p>
          <a:p>
            <a:pPr algn="l">
              <a:lnSpc>
                <a:spcPts val="4200"/>
              </a:lnSpc>
            </a:pPr>
            <a:r>
              <a:rPr lang="en-US" sz="3000">
                <a:solidFill>
                  <a:srgbClr val="000000"/>
                </a:solidFill>
                <a:latin typeface="Arial"/>
              </a:rPr>
              <a:t>Blast furnaces produced better quality (purified) iron. More importantly, they also produced molten (hot liquid) iron, which could be poured into moulds, resulting in cast-iron tools and weapons. Until then, each tool or weapon had to be individually hammered into shape. This meant that higher quality iron implements became widespread.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2448"/>
                </a:solidFill>
                <a:latin typeface="Arial Bold"/>
              </a:rPr>
              <a:t>Military Technology</a:t>
            </a:r>
          </a:p>
        </p:txBody>
      </p:sp>
      <p:sp>
        <p:nvSpPr>
          <p:cNvPr name="TextBox 7" id="7"/>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An average Roman legionary soldier would have found the weaponry of an average Norman knight from the Middle Ages very familiar. Like the Romans, knights used swords, wore plate armour and carried large shields. </a:t>
            </a:r>
          </a:p>
          <a:p>
            <a:pPr algn="l">
              <a:lnSpc>
                <a:spcPts val="4200"/>
              </a:lnSpc>
            </a:pPr>
            <a:r>
              <a:rPr lang="en-US" sz="3000">
                <a:solidFill>
                  <a:srgbClr val="000000"/>
                </a:solidFill>
                <a:latin typeface="Arial"/>
              </a:rPr>
              <a:t>The knowledge of the process of making steel was imported from Chinese trade routes during the Middle Ages. Steel is harder and more durable than iron. It was difficult to make and only wealthiest knights would have had steel weapons and armour.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71525"/>
            <a:ext cx="15910560" cy="1244600"/>
          </a:xfrm>
          <a:prstGeom prst="rect">
            <a:avLst/>
          </a:prstGeom>
        </p:spPr>
        <p:txBody>
          <a:bodyPr anchor="t" rtlCol="false" tIns="0" lIns="0" bIns="0" rIns="0">
            <a:spAutoFit/>
          </a:bodyPr>
          <a:lstStyle/>
          <a:p>
            <a:pPr algn="l">
              <a:lnSpc>
                <a:spcPts val="9100"/>
              </a:lnSpc>
            </a:pPr>
            <a:r>
              <a:rPr lang="en-US" sz="6500">
                <a:solidFill>
                  <a:srgbClr val="002448"/>
                </a:solidFill>
                <a:latin typeface="Arial Bold"/>
              </a:rPr>
              <a:t>Questions Pg 406 (Artefact, 2nd Edition)</a:t>
            </a:r>
          </a:p>
        </p:txBody>
      </p:sp>
      <p:sp>
        <p:nvSpPr>
          <p:cNvPr name="TextBox 7" id="7"/>
          <p:cNvSpPr txBox="true"/>
          <p:nvPr/>
        </p:nvSpPr>
        <p:spPr>
          <a:xfrm rot="0">
            <a:off x="1028700" y="2120899"/>
            <a:ext cx="15609955" cy="2181225"/>
          </a:xfrm>
          <a:prstGeom prst="rect">
            <a:avLst/>
          </a:prstGeom>
        </p:spPr>
        <p:txBody>
          <a:bodyPr anchor="t" rtlCol="false" tIns="0" lIns="0" bIns="0" rIns="0">
            <a:spAutoFit/>
          </a:bodyPr>
          <a:lstStyle/>
          <a:p>
            <a:pPr algn="l" marL="647700" indent="-323850" lvl="1">
              <a:lnSpc>
                <a:spcPts val="4200"/>
              </a:lnSpc>
              <a:buAutoNum type="arabicPeriod" startAt="1"/>
            </a:pPr>
            <a:r>
              <a:rPr lang="en-US" sz="3000">
                <a:solidFill>
                  <a:srgbClr val="000000"/>
                </a:solidFill>
                <a:latin typeface="Arial"/>
              </a:rPr>
              <a:t>What were the most common weapons in the Middle Ages?</a:t>
            </a:r>
          </a:p>
          <a:p>
            <a:pPr algn="l" marL="647700" indent="-323850" lvl="1">
              <a:lnSpc>
                <a:spcPts val="4200"/>
              </a:lnSpc>
              <a:buAutoNum type="arabicPeriod" startAt="1"/>
            </a:pPr>
            <a:r>
              <a:rPr lang="en-US" sz="3000">
                <a:solidFill>
                  <a:srgbClr val="000000"/>
                </a:solidFill>
                <a:latin typeface="Arial"/>
              </a:rPr>
              <a:t>How did the use of metal benefit agriculture?</a:t>
            </a:r>
          </a:p>
          <a:p>
            <a:pPr algn="l" marL="647700" indent="-323850" lvl="1">
              <a:lnSpc>
                <a:spcPts val="4200"/>
              </a:lnSpc>
              <a:buAutoNum type="arabicPeriod" startAt="1"/>
            </a:pPr>
            <a:r>
              <a:rPr lang="en-US" sz="3000">
                <a:solidFill>
                  <a:srgbClr val="000000"/>
                </a:solidFill>
                <a:latin typeface="Arial"/>
              </a:rPr>
              <a:t>Why did farming lead to mass enslavement?</a:t>
            </a:r>
          </a:p>
          <a:p>
            <a:pPr algn="l" marL="647700" indent="-323850" lvl="1">
              <a:lnSpc>
                <a:spcPts val="4200"/>
              </a:lnSpc>
              <a:buAutoNum type="arabicPeriod" startAt="1"/>
            </a:pPr>
            <a:r>
              <a:rPr lang="en-US" sz="3000">
                <a:solidFill>
                  <a:srgbClr val="000000"/>
                </a:solidFill>
                <a:latin typeface="Arial"/>
              </a:rPr>
              <a:t>What was crop rotation?</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3"/>
            <a:ext cx="18288000" cy="1152525"/>
          </a:xfrm>
          <a:prstGeom prst="rect">
            <a:avLst/>
          </a:prstGeom>
        </p:spPr>
        <p:txBody>
          <a:bodyPr anchor="t" rtlCol="false" tIns="0" lIns="0" bIns="0" rIns="0">
            <a:spAutoFit/>
          </a:bodyPr>
          <a:lstStyle/>
          <a:p>
            <a:pPr algn="ctr">
              <a:lnSpc>
                <a:spcPts val="8400"/>
              </a:lnSpc>
            </a:pPr>
            <a:r>
              <a:rPr lang="en-US" sz="6000">
                <a:solidFill>
                  <a:srgbClr val="004AAD"/>
                </a:solidFill>
                <a:latin typeface="Arial Bold"/>
              </a:rPr>
              <a:t>33.3: TECHNOLGY DURING THE RENAISSANCE</a:t>
            </a:r>
          </a:p>
        </p:txBody>
      </p:sp>
      <p:sp>
        <p:nvSpPr>
          <p:cNvPr name="TextBox 4" id="4"/>
          <p:cNvSpPr txBox="true"/>
          <p:nvPr/>
        </p:nvSpPr>
        <p:spPr>
          <a:xfrm rot="0">
            <a:off x="0" y="3932547"/>
            <a:ext cx="18288000" cy="955675"/>
          </a:xfrm>
          <a:prstGeom prst="rect">
            <a:avLst/>
          </a:prstGeom>
        </p:spPr>
        <p:txBody>
          <a:bodyPr anchor="t" rtlCol="false" tIns="0" lIns="0" bIns="0" rIns="0">
            <a:spAutoFit/>
          </a:bodyPr>
          <a:lstStyle/>
          <a:p>
            <a:pPr algn="ctr">
              <a:lnSpc>
                <a:spcPts val="7475"/>
              </a:lnSpc>
            </a:pPr>
            <a:r>
              <a:rPr lang="en-US" sz="6500" spc="1625">
                <a:solidFill>
                  <a:srgbClr val="FFFFFF"/>
                </a:solidFill>
                <a:latin typeface="Daydream"/>
              </a:rPr>
              <a:t>33.3: technolgy during the renaissance</a:t>
            </a:r>
          </a:p>
        </p:txBody>
      </p:sp>
      <p:sp>
        <p:nvSpPr>
          <p:cNvPr name="TextBox 5" id="5"/>
          <p:cNvSpPr txBox="true"/>
          <p:nvPr/>
        </p:nvSpPr>
        <p:spPr>
          <a:xfrm rot="0">
            <a:off x="15530432" y="-14772"/>
            <a:ext cx="2312089"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33</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 mya - Present</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1" id="11"/>
          <p:cNvSpPr txBox="true"/>
          <p:nvPr/>
        </p:nvSpPr>
        <p:spPr>
          <a:xfrm rot="0">
            <a:off x="0" y="9613901"/>
            <a:ext cx="9858375"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Two &amp; Three: The History of the World</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2448"/>
                </a:solidFill>
                <a:latin typeface="Arial Bold"/>
              </a:rPr>
              <a:t>Military Technology</a:t>
            </a:r>
          </a:p>
        </p:txBody>
      </p:sp>
      <p:sp>
        <p:nvSpPr>
          <p:cNvPr name="TextBox 7" id="7"/>
          <p:cNvSpPr txBox="true"/>
          <p:nvPr/>
        </p:nvSpPr>
        <p:spPr>
          <a:xfrm rot="0">
            <a:off x="1028700" y="2120899"/>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invention of </a:t>
            </a:r>
            <a:r>
              <a:rPr lang="en-US" sz="3000">
                <a:solidFill>
                  <a:srgbClr val="000000"/>
                </a:solidFill>
                <a:latin typeface="Arial Bold"/>
              </a:rPr>
              <a:t>gunpowder</a:t>
            </a:r>
            <a:r>
              <a:rPr lang="en-US" sz="3000">
                <a:solidFill>
                  <a:srgbClr val="000000"/>
                </a:solidFill>
                <a:latin typeface="Arial"/>
              </a:rPr>
              <a:t> is an excellent example of innovation by accident. In the 800s, Chinese doctors were looking for ways to extend life when they mixed sulphur with saltpetre, which produced an explosive reaction. This was the most important military technological innovation of the last millennium: gunpowder. Gunpowder had reached Europe by the 1300s. Records show gunpowder being made in the Tower of London in 1346.</a:t>
            </a:r>
          </a:p>
          <a:p>
            <a:pPr algn="l">
              <a:lnSpc>
                <a:spcPts val="4200"/>
              </a:lnSpc>
            </a:pPr>
            <a:r>
              <a:rPr lang="en-US" sz="3000">
                <a:solidFill>
                  <a:srgbClr val="000000"/>
                </a:solidFill>
                <a:latin typeface="Arial"/>
              </a:rPr>
              <a:t>The use of gunpowder completely changed warfare. The invention of the largescale </a:t>
            </a:r>
            <a:r>
              <a:rPr lang="en-US" sz="3000">
                <a:solidFill>
                  <a:srgbClr val="000000"/>
                </a:solidFill>
                <a:latin typeface="Arial Bold"/>
              </a:rPr>
              <a:t>cannon </a:t>
            </a:r>
            <a:r>
              <a:rPr lang="en-US" sz="3000">
                <a:solidFill>
                  <a:srgbClr val="000000"/>
                </a:solidFill>
                <a:latin typeface="Arial"/>
              </a:rPr>
              <a:t>that could fire huge projectiles (usually rounded metal balls) eventually made city and castle walls useless as well as transforming naval battles by allowing ships to easily sunk from a distance. </a:t>
            </a:r>
            <a:r>
              <a:rPr lang="en-US" sz="3000">
                <a:solidFill>
                  <a:srgbClr val="000000"/>
                </a:solidFill>
                <a:latin typeface="Arial Bold"/>
              </a:rPr>
              <a:t>Handheld guns </a:t>
            </a:r>
            <a:r>
              <a:rPr lang="en-US" sz="3000">
                <a:solidFill>
                  <a:srgbClr val="000000"/>
                </a:solidFill>
                <a:latin typeface="Arial"/>
              </a:rPr>
              <a:t>evolved over the following centuries. Battles became significantly bloodier, with much higher rates of injury and death.</a:t>
            </a:r>
          </a:p>
          <a:p>
            <a:pPr algn="l">
              <a:lnSpc>
                <a:spcPts val="4200"/>
              </a:lnSpc>
            </a:pPr>
            <a:r>
              <a:rPr lang="en-US" sz="3000">
                <a:solidFill>
                  <a:srgbClr val="000000"/>
                </a:solidFill>
                <a:latin typeface="Arial"/>
              </a:rPr>
              <a:t>Much of the innovation in the use of guns happened in Europe; this allowed Europeans to easily conquer parts of the world that did not possess this technology. For example, the Spanish conquest of the Aztecs and Incas in South American was aided by their guns and steel, while the indigenous peoples only had copper and stone weapons.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0"/>
            <a:ext cx="8458200" cy="6105920"/>
          </a:xfrm>
          <a:custGeom>
            <a:avLst/>
            <a:gdLst/>
            <a:ahLst/>
            <a:cxnLst/>
            <a:rect r="r" b="b" t="t" l="l"/>
            <a:pathLst>
              <a:path h="6105920" w="8458200">
                <a:moveTo>
                  <a:pt x="0" y="0"/>
                </a:moveTo>
                <a:lnTo>
                  <a:pt x="8458200" y="0"/>
                </a:lnTo>
                <a:lnTo>
                  <a:pt x="8458200" y="6105920"/>
                </a:lnTo>
                <a:lnTo>
                  <a:pt x="0" y="6105920"/>
                </a:lnTo>
                <a:lnTo>
                  <a:pt x="0" y="0"/>
                </a:lnTo>
                <a:close/>
              </a:path>
            </a:pathLst>
          </a:custGeom>
          <a:blipFill>
            <a:blip r:embed="rId6"/>
            <a:stretch>
              <a:fillRect l="0" t="0" r="0" b="0"/>
            </a:stretch>
          </a:blipFill>
        </p:spPr>
      </p:sp>
      <p:sp>
        <p:nvSpPr>
          <p:cNvPr name="TextBox 11" id="11"/>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Freeform 14" id="14"/>
          <p:cNvSpPr/>
          <p:nvPr/>
        </p:nvSpPr>
        <p:spPr>
          <a:xfrm flipH="false" flipV="false" rot="0">
            <a:off x="6244432" y="6105920"/>
            <a:ext cx="10694828" cy="3619391"/>
          </a:xfrm>
          <a:custGeom>
            <a:avLst/>
            <a:gdLst/>
            <a:ahLst/>
            <a:cxnLst/>
            <a:rect r="r" b="b" t="t" l="l"/>
            <a:pathLst>
              <a:path h="3619391" w="10694828">
                <a:moveTo>
                  <a:pt x="0" y="0"/>
                </a:moveTo>
                <a:lnTo>
                  <a:pt x="10694828" y="0"/>
                </a:lnTo>
                <a:lnTo>
                  <a:pt x="10694828" y="3619391"/>
                </a:lnTo>
                <a:lnTo>
                  <a:pt x="0" y="3619391"/>
                </a:lnTo>
                <a:lnTo>
                  <a:pt x="0" y="0"/>
                </a:lnTo>
                <a:close/>
              </a:path>
            </a:pathLst>
          </a:custGeom>
          <a:blipFill>
            <a:blip r:embed="rId10"/>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7" id="7"/>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grpSp>
        <p:nvGrpSpPr>
          <p:cNvPr name="Group 8" id="8"/>
          <p:cNvGrpSpPr/>
          <p:nvPr/>
        </p:nvGrpSpPr>
        <p:grpSpPr>
          <a:xfrm rot="0">
            <a:off x="2133823" y="4654897"/>
            <a:ext cx="2313161" cy="1033375"/>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02448"/>
            </a:solidFill>
          </p:spPr>
        </p:sp>
        <p:sp>
          <p:nvSpPr>
            <p:cNvPr name="TextBox 10" id="10"/>
            <p:cNvSpPr txBox="true"/>
            <p:nvPr/>
          </p:nvSpPr>
          <p:spPr>
            <a:xfrm>
              <a:off x="177800" y="-47625"/>
              <a:ext cx="655707" cy="454025"/>
            </a:xfrm>
            <a:prstGeom prst="rect">
              <a:avLst/>
            </a:prstGeom>
          </p:spPr>
          <p:txBody>
            <a:bodyPr anchor="ctr" rtlCol="false" tIns="16746" lIns="16746" bIns="16746" rIns="16746"/>
            <a:lstStyle/>
            <a:p>
              <a:pPr algn="ctr">
                <a:lnSpc>
                  <a:spcPts val="3079"/>
                </a:lnSpc>
                <a:spcBef>
                  <a:spcPct val="0"/>
                </a:spcBef>
              </a:pPr>
              <a:r>
                <a:rPr lang="en-US" sz="2199" spc="-68">
                  <a:solidFill>
                    <a:srgbClr val="FFFFFF"/>
                  </a:solidFill>
                  <a:latin typeface="Questrial"/>
                </a:rPr>
                <a:t>1.5 mya</a:t>
              </a:r>
            </a:p>
          </p:txBody>
        </p:sp>
      </p:grpSp>
      <p:grpSp>
        <p:nvGrpSpPr>
          <p:cNvPr name="Group 11" id="11"/>
          <p:cNvGrpSpPr/>
          <p:nvPr/>
        </p:nvGrpSpPr>
        <p:grpSpPr>
          <a:xfrm rot="0">
            <a:off x="4143346" y="4654897"/>
            <a:ext cx="2203596" cy="1033375"/>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02448"/>
            </a:solidFill>
          </p:spPr>
        </p:sp>
        <p:sp>
          <p:nvSpPr>
            <p:cNvPr name="TextBox 13" id="13"/>
            <p:cNvSpPr txBox="true"/>
            <p:nvPr/>
          </p:nvSpPr>
          <p:spPr>
            <a:xfrm>
              <a:off x="177800" y="-47625"/>
              <a:ext cx="612618" cy="454025"/>
            </a:xfrm>
            <a:prstGeom prst="rect">
              <a:avLst/>
            </a:prstGeom>
          </p:spPr>
          <p:txBody>
            <a:bodyPr anchor="ctr" rtlCol="false" tIns="16746" lIns="16746" bIns="16746" rIns="16746"/>
            <a:lstStyle/>
            <a:p>
              <a:pPr algn="ctr">
                <a:lnSpc>
                  <a:spcPts val="3079"/>
                </a:lnSpc>
                <a:spcBef>
                  <a:spcPct val="0"/>
                </a:spcBef>
              </a:pPr>
              <a:r>
                <a:rPr lang="en-US" sz="2199" spc="-68">
                  <a:solidFill>
                    <a:srgbClr val="FFFFFF"/>
                  </a:solidFill>
                  <a:latin typeface="Questrial"/>
                </a:rPr>
                <a:t>850</a:t>
              </a:r>
            </a:p>
          </p:txBody>
        </p:sp>
      </p:grpSp>
      <p:grpSp>
        <p:nvGrpSpPr>
          <p:cNvPr name="Group 14" id="14"/>
          <p:cNvGrpSpPr/>
          <p:nvPr/>
        </p:nvGrpSpPr>
        <p:grpSpPr>
          <a:xfrm rot="0">
            <a:off x="6084315" y="4654897"/>
            <a:ext cx="2285661" cy="1033375"/>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02448"/>
            </a:solidFill>
          </p:spPr>
        </p:sp>
        <p:sp>
          <p:nvSpPr>
            <p:cNvPr name="TextBox 16" id="16"/>
            <p:cNvSpPr txBox="true"/>
            <p:nvPr/>
          </p:nvSpPr>
          <p:spPr>
            <a:xfrm>
              <a:off x="177800" y="-47625"/>
              <a:ext cx="644892" cy="454025"/>
            </a:xfrm>
            <a:prstGeom prst="rect">
              <a:avLst/>
            </a:prstGeom>
          </p:spPr>
          <p:txBody>
            <a:bodyPr anchor="ctr" rtlCol="false" tIns="16746" lIns="16746" bIns="16746" rIns="16746"/>
            <a:lstStyle/>
            <a:p>
              <a:pPr algn="ctr">
                <a:lnSpc>
                  <a:spcPts val="3079"/>
                </a:lnSpc>
                <a:spcBef>
                  <a:spcPct val="0"/>
                </a:spcBef>
              </a:pPr>
              <a:r>
                <a:rPr lang="en-US" sz="2199" spc="-68">
                  <a:solidFill>
                    <a:srgbClr val="FFFFFF"/>
                  </a:solidFill>
                  <a:latin typeface="Questrial"/>
                </a:rPr>
                <a:t>1455</a:t>
              </a:r>
            </a:p>
          </p:txBody>
        </p:sp>
      </p:grpSp>
      <p:sp>
        <p:nvSpPr>
          <p:cNvPr name="AutoShape 17" id="17"/>
          <p:cNvSpPr/>
          <p:nvPr/>
        </p:nvSpPr>
        <p:spPr>
          <a:xfrm flipV="true">
            <a:off x="3260040" y="5892216"/>
            <a:ext cx="0" cy="2428613"/>
          </a:xfrm>
          <a:prstGeom prst="line">
            <a:avLst/>
          </a:prstGeom>
          <a:ln cap="flat" w="9525">
            <a:solidFill>
              <a:srgbClr val="002448"/>
            </a:solidFill>
            <a:prstDash val="solid"/>
            <a:headEnd type="none" len="sm" w="sm"/>
            <a:tailEnd type="none" len="sm" w="sm"/>
          </a:ln>
        </p:spPr>
      </p:sp>
      <p:grpSp>
        <p:nvGrpSpPr>
          <p:cNvPr name="Group 18" id="18"/>
          <p:cNvGrpSpPr/>
          <p:nvPr/>
        </p:nvGrpSpPr>
        <p:grpSpPr>
          <a:xfrm rot="0">
            <a:off x="8058946" y="4654897"/>
            <a:ext cx="2313161" cy="1033375"/>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02448"/>
            </a:solidFill>
          </p:spPr>
        </p:sp>
        <p:sp>
          <p:nvSpPr>
            <p:cNvPr name="TextBox 20" id="20"/>
            <p:cNvSpPr txBox="true"/>
            <p:nvPr/>
          </p:nvSpPr>
          <p:spPr>
            <a:xfrm>
              <a:off x="177800" y="-47625"/>
              <a:ext cx="655707" cy="454025"/>
            </a:xfrm>
            <a:prstGeom prst="rect">
              <a:avLst/>
            </a:prstGeom>
          </p:spPr>
          <p:txBody>
            <a:bodyPr anchor="ctr" rtlCol="false" tIns="16746" lIns="16746" bIns="16746" rIns="16746"/>
            <a:lstStyle/>
            <a:p>
              <a:pPr algn="ctr">
                <a:lnSpc>
                  <a:spcPts val="3079"/>
                </a:lnSpc>
                <a:spcBef>
                  <a:spcPct val="0"/>
                </a:spcBef>
              </a:pPr>
              <a:r>
                <a:rPr lang="en-US" sz="2199" spc="-68">
                  <a:solidFill>
                    <a:srgbClr val="FFFFFF"/>
                  </a:solidFill>
                  <a:latin typeface="Questrial"/>
                </a:rPr>
                <a:t>1825</a:t>
              </a:r>
            </a:p>
          </p:txBody>
        </p:sp>
      </p:grpSp>
      <p:grpSp>
        <p:nvGrpSpPr>
          <p:cNvPr name="Group 21" id="21"/>
          <p:cNvGrpSpPr/>
          <p:nvPr/>
        </p:nvGrpSpPr>
        <p:grpSpPr>
          <a:xfrm rot="0">
            <a:off x="10068469" y="4654897"/>
            <a:ext cx="2203596" cy="1033375"/>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02448"/>
            </a:solidFill>
          </p:spPr>
        </p:sp>
        <p:sp>
          <p:nvSpPr>
            <p:cNvPr name="TextBox 23" id="23"/>
            <p:cNvSpPr txBox="true"/>
            <p:nvPr/>
          </p:nvSpPr>
          <p:spPr>
            <a:xfrm>
              <a:off x="177800" y="-47625"/>
              <a:ext cx="612618" cy="454025"/>
            </a:xfrm>
            <a:prstGeom prst="rect">
              <a:avLst/>
            </a:prstGeom>
          </p:spPr>
          <p:txBody>
            <a:bodyPr anchor="ctr" rtlCol="false" tIns="16746" lIns="16746" bIns="16746" rIns="16746"/>
            <a:lstStyle/>
            <a:p>
              <a:pPr algn="ctr">
                <a:lnSpc>
                  <a:spcPts val="3079"/>
                </a:lnSpc>
                <a:spcBef>
                  <a:spcPct val="0"/>
                </a:spcBef>
              </a:pPr>
              <a:r>
                <a:rPr lang="en-US" sz="2199" spc="-68">
                  <a:solidFill>
                    <a:srgbClr val="FFFFFF"/>
                  </a:solidFill>
                  <a:latin typeface="Questrial"/>
                </a:rPr>
                <a:t>1886</a:t>
              </a:r>
            </a:p>
          </p:txBody>
        </p:sp>
      </p:grpSp>
      <p:grpSp>
        <p:nvGrpSpPr>
          <p:cNvPr name="Group 24" id="24"/>
          <p:cNvGrpSpPr/>
          <p:nvPr/>
        </p:nvGrpSpPr>
        <p:grpSpPr>
          <a:xfrm rot="0">
            <a:off x="12009438" y="4654897"/>
            <a:ext cx="2285661" cy="1033375"/>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02448"/>
            </a:solidFill>
          </p:spPr>
        </p:sp>
        <p:sp>
          <p:nvSpPr>
            <p:cNvPr name="TextBox 26" id="26"/>
            <p:cNvSpPr txBox="true"/>
            <p:nvPr/>
          </p:nvSpPr>
          <p:spPr>
            <a:xfrm>
              <a:off x="177800" y="-47625"/>
              <a:ext cx="644892" cy="454025"/>
            </a:xfrm>
            <a:prstGeom prst="rect">
              <a:avLst/>
            </a:prstGeom>
          </p:spPr>
          <p:txBody>
            <a:bodyPr anchor="ctr" rtlCol="false" tIns="16746" lIns="16746" bIns="16746" rIns="16746"/>
            <a:lstStyle/>
            <a:p>
              <a:pPr algn="ctr">
                <a:lnSpc>
                  <a:spcPts val="3079"/>
                </a:lnSpc>
                <a:spcBef>
                  <a:spcPct val="0"/>
                </a:spcBef>
              </a:pPr>
              <a:r>
                <a:rPr lang="en-US" sz="2199" spc="-68">
                  <a:solidFill>
                    <a:srgbClr val="FFFFFF"/>
                  </a:solidFill>
                  <a:latin typeface="Questrial"/>
                </a:rPr>
                <a:t>1945</a:t>
              </a:r>
            </a:p>
          </p:txBody>
        </p:sp>
      </p:grpSp>
      <p:grpSp>
        <p:nvGrpSpPr>
          <p:cNvPr name="Group 27" id="27"/>
          <p:cNvGrpSpPr/>
          <p:nvPr/>
        </p:nvGrpSpPr>
        <p:grpSpPr>
          <a:xfrm rot="0">
            <a:off x="13987620" y="4654897"/>
            <a:ext cx="2313161" cy="1033375"/>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02448"/>
            </a:solidFill>
          </p:spPr>
        </p:sp>
        <p:sp>
          <p:nvSpPr>
            <p:cNvPr name="TextBox 29" id="29"/>
            <p:cNvSpPr txBox="true"/>
            <p:nvPr/>
          </p:nvSpPr>
          <p:spPr>
            <a:xfrm>
              <a:off x="177800" y="-47625"/>
              <a:ext cx="655707" cy="454025"/>
            </a:xfrm>
            <a:prstGeom prst="rect">
              <a:avLst/>
            </a:prstGeom>
          </p:spPr>
          <p:txBody>
            <a:bodyPr anchor="ctr" rtlCol="false" tIns="16746" lIns="16746" bIns="16746" rIns="16746"/>
            <a:lstStyle/>
            <a:p>
              <a:pPr algn="ctr">
                <a:lnSpc>
                  <a:spcPts val="3079"/>
                </a:lnSpc>
                <a:spcBef>
                  <a:spcPct val="0"/>
                </a:spcBef>
              </a:pPr>
              <a:r>
                <a:rPr lang="en-US" sz="2199" spc="-68">
                  <a:solidFill>
                    <a:srgbClr val="FFFFFF"/>
                  </a:solidFill>
                  <a:latin typeface="Questrial"/>
                </a:rPr>
                <a:t>1957</a:t>
              </a:r>
            </a:p>
          </p:txBody>
        </p:sp>
      </p:grpSp>
      <p:grpSp>
        <p:nvGrpSpPr>
          <p:cNvPr name="Group 30" id="30"/>
          <p:cNvGrpSpPr/>
          <p:nvPr/>
        </p:nvGrpSpPr>
        <p:grpSpPr>
          <a:xfrm rot="0">
            <a:off x="1807815" y="7238816"/>
            <a:ext cx="2965178" cy="1348726"/>
            <a:chOff x="0" y="0"/>
            <a:chExt cx="689010" cy="313400"/>
          </a:xfrm>
        </p:grpSpPr>
        <p:sp>
          <p:nvSpPr>
            <p:cNvPr name="Freeform 31" id="3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02448"/>
              </a:solidFill>
              <a:prstDash val="solid"/>
              <a:miter/>
            </a:ln>
          </p:spPr>
        </p:sp>
        <p:sp>
          <p:nvSpPr>
            <p:cNvPr name="TextBox 32" id="32"/>
            <p:cNvSpPr txBox="true"/>
            <p:nvPr/>
          </p:nvSpPr>
          <p:spPr>
            <a:xfrm>
              <a:off x="0" y="-28575"/>
              <a:ext cx="689010" cy="341975"/>
            </a:xfrm>
            <a:prstGeom prst="rect">
              <a:avLst/>
            </a:prstGeom>
          </p:spPr>
          <p:txBody>
            <a:bodyPr anchor="ctr" rtlCol="false" tIns="66983" lIns="66983" bIns="66983" rIns="66983"/>
            <a:lstStyle/>
            <a:p>
              <a:pPr algn="ctr">
                <a:lnSpc>
                  <a:spcPts val="1960"/>
                </a:lnSpc>
                <a:spcBef>
                  <a:spcPct val="0"/>
                </a:spcBef>
              </a:pPr>
            </a:p>
          </p:txBody>
        </p:sp>
      </p:grpSp>
      <p:sp>
        <p:nvSpPr>
          <p:cNvPr name="AutoShape 33" id="33"/>
          <p:cNvSpPr/>
          <p:nvPr/>
        </p:nvSpPr>
        <p:spPr>
          <a:xfrm flipV="true">
            <a:off x="7071977" y="5892216"/>
            <a:ext cx="0" cy="2428613"/>
          </a:xfrm>
          <a:prstGeom prst="line">
            <a:avLst/>
          </a:prstGeom>
          <a:ln cap="flat" w="9525">
            <a:solidFill>
              <a:srgbClr val="002448"/>
            </a:solidFill>
            <a:prstDash val="solid"/>
            <a:headEnd type="none" len="sm" w="sm"/>
            <a:tailEnd type="none" len="sm" w="sm"/>
          </a:ln>
        </p:spPr>
      </p:sp>
      <p:grpSp>
        <p:nvGrpSpPr>
          <p:cNvPr name="Group 34" id="34"/>
          <p:cNvGrpSpPr/>
          <p:nvPr/>
        </p:nvGrpSpPr>
        <p:grpSpPr>
          <a:xfrm rot="0">
            <a:off x="5673655" y="7242756"/>
            <a:ext cx="2965178" cy="1348726"/>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02448"/>
              </a:solidFill>
              <a:prstDash val="solid"/>
              <a:miter/>
            </a:ln>
          </p:spPr>
        </p:sp>
        <p:sp>
          <p:nvSpPr>
            <p:cNvPr name="TextBox 36" id="36"/>
            <p:cNvSpPr txBox="true"/>
            <p:nvPr/>
          </p:nvSpPr>
          <p:spPr>
            <a:xfrm>
              <a:off x="0" y="-28575"/>
              <a:ext cx="689010" cy="341975"/>
            </a:xfrm>
            <a:prstGeom prst="rect">
              <a:avLst/>
            </a:prstGeom>
          </p:spPr>
          <p:txBody>
            <a:bodyPr anchor="ctr" rtlCol="false" tIns="66983" lIns="66983" bIns="66983" rIns="66983"/>
            <a:lstStyle/>
            <a:p>
              <a:pPr algn="ctr">
                <a:lnSpc>
                  <a:spcPts val="1960"/>
                </a:lnSpc>
                <a:spcBef>
                  <a:spcPct val="0"/>
                </a:spcBef>
              </a:pPr>
            </a:p>
          </p:txBody>
        </p:sp>
      </p:grpSp>
      <p:sp>
        <p:nvSpPr>
          <p:cNvPr name="AutoShape 37" id="37"/>
          <p:cNvSpPr/>
          <p:nvPr/>
        </p:nvSpPr>
        <p:spPr>
          <a:xfrm flipV="true">
            <a:off x="11194685" y="5891153"/>
            <a:ext cx="0" cy="2428613"/>
          </a:xfrm>
          <a:prstGeom prst="line">
            <a:avLst/>
          </a:prstGeom>
          <a:ln cap="flat" w="9525">
            <a:solidFill>
              <a:srgbClr val="002448"/>
            </a:solidFill>
            <a:prstDash val="solid"/>
            <a:headEnd type="none" len="sm" w="sm"/>
            <a:tailEnd type="none" len="sm" w="sm"/>
          </a:ln>
        </p:spPr>
      </p:sp>
      <p:grpSp>
        <p:nvGrpSpPr>
          <p:cNvPr name="Group 38" id="38"/>
          <p:cNvGrpSpPr/>
          <p:nvPr/>
        </p:nvGrpSpPr>
        <p:grpSpPr>
          <a:xfrm rot="0">
            <a:off x="9761125" y="7237754"/>
            <a:ext cx="2965178" cy="1348726"/>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02448"/>
              </a:solidFill>
              <a:prstDash val="solid"/>
              <a:miter/>
            </a:ln>
          </p:spPr>
        </p:sp>
        <p:sp>
          <p:nvSpPr>
            <p:cNvPr name="TextBox 40" id="40"/>
            <p:cNvSpPr txBox="true"/>
            <p:nvPr/>
          </p:nvSpPr>
          <p:spPr>
            <a:xfrm>
              <a:off x="0" y="-28575"/>
              <a:ext cx="689010" cy="341975"/>
            </a:xfrm>
            <a:prstGeom prst="rect">
              <a:avLst/>
            </a:prstGeom>
          </p:spPr>
          <p:txBody>
            <a:bodyPr anchor="ctr" rtlCol="false" tIns="66983" lIns="66983" bIns="66983" rIns="66983"/>
            <a:lstStyle/>
            <a:p>
              <a:pPr algn="ctr">
                <a:lnSpc>
                  <a:spcPts val="1960"/>
                </a:lnSpc>
                <a:spcBef>
                  <a:spcPct val="0"/>
                </a:spcBef>
              </a:pPr>
            </a:p>
          </p:txBody>
        </p:sp>
      </p:grpSp>
      <p:sp>
        <p:nvSpPr>
          <p:cNvPr name="AutoShape 41" id="41"/>
          <p:cNvSpPr/>
          <p:nvPr/>
        </p:nvSpPr>
        <p:spPr>
          <a:xfrm flipV="true">
            <a:off x="15136610" y="5890091"/>
            <a:ext cx="0" cy="2428613"/>
          </a:xfrm>
          <a:prstGeom prst="line">
            <a:avLst/>
          </a:prstGeom>
          <a:ln cap="flat" w="9525">
            <a:solidFill>
              <a:srgbClr val="002448"/>
            </a:solidFill>
            <a:prstDash val="solid"/>
            <a:headEnd type="none" len="sm" w="sm"/>
            <a:tailEnd type="none" len="sm" w="sm"/>
          </a:ln>
        </p:spPr>
      </p:sp>
      <p:grpSp>
        <p:nvGrpSpPr>
          <p:cNvPr name="Group 42" id="42"/>
          <p:cNvGrpSpPr/>
          <p:nvPr/>
        </p:nvGrpSpPr>
        <p:grpSpPr>
          <a:xfrm rot="0">
            <a:off x="13661612" y="7236691"/>
            <a:ext cx="2965178" cy="1348726"/>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02448"/>
              </a:solidFill>
              <a:prstDash val="solid"/>
              <a:miter/>
            </a:ln>
          </p:spPr>
        </p:sp>
        <p:sp>
          <p:nvSpPr>
            <p:cNvPr name="TextBox 44" id="44"/>
            <p:cNvSpPr txBox="true"/>
            <p:nvPr/>
          </p:nvSpPr>
          <p:spPr>
            <a:xfrm>
              <a:off x="0" y="-28575"/>
              <a:ext cx="689010" cy="341975"/>
            </a:xfrm>
            <a:prstGeom prst="rect">
              <a:avLst/>
            </a:prstGeom>
          </p:spPr>
          <p:txBody>
            <a:bodyPr anchor="ctr" rtlCol="false" tIns="66983" lIns="66983" bIns="66983" rIns="66983"/>
            <a:lstStyle/>
            <a:p>
              <a:pPr algn="ctr">
                <a:lnSpc>
                  <a:spcPts val="1960"/>
                </a:lnSpc>
                <a:spcBef>
                  <a:spcPct val="0"/>
                </a:spcBef>
              </a:pPr>
            </a:p>
          </p:txBody>
        </p:sp>
      </p:grpSp>
      <p:sp>
        <p:nvSpPr>
          <p:cNvPr name="AutoShape 45" id="45"/>
          <p:cNvSpPr/>
          <p:nvPr/>
        </p:nvSpPr>
        <p:spPr>
          <a:xfrm flipV="true">
            <a:off x="5237553" y="2032982"/>
            <a:ext cx="0" cy="2428613"/>
          </a:xfrm>
          <a:prstGeom prst="line">
            <a:avLst/>
          </a:prstGeom>
          <a:ln cap="flat" w="9525">
            <a:solidFill>
              <a:srgbClr val="002448"/>
            </a:solidFill>
            <a:prstDash val="solid"/>
            <a:headEnd type="none" len="sm" w="sm"/>
            <a:tailEnd type="none" len="sm" w="sm"/>
          </a:ln>
        </p:spPr>
      </p:sp>
      <p:grpSp>
        <p:nvGrpSpPr>
          <p:cNvPr name="Group 46" id="46"/>
          <p:cNvGrpSpPr/>
          <p:nvPr/>
        </p:nvGrpSpPr>
        <p:grpSpPr>
          <a:xfrm rot="0">
            <a:off x="3762555" y="1753411"/>
            <a:ext cx="2965178" cy="1348726"/>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02448"/>
              </a:solidFill>
              <a:prstDash val="solid"/>
              <a:miter/>
            </a:ln>
          </p:spPr>
        </p:sp>
        <p:sp>
          <p:nvSpPr>
            <p:cNvPr name="TextBox 48" id="48"/>
            <p:cNvSpPr txBox="true"/>
            <p:nvPr/>
          </p:nvSpPr>
          <p:spPr>
            <a:xfrm>
              <a:off x="0" y="-28575"/>
              <a:ext cx="689010" cy="341975"/>
            </a:xfrm>
            <a:prstGeom prst="rect">
              <a:avLst/>
            </a:prstGeom>
          </p:spPr>
          <p:txBody>
            <a:bodyPr anchor="ctr" rtlCol="false" tIns="66983" lIns="66983" bIns="66983" rIns="66983"/>
            <a:lstStyle/>
            <a:p>
              <a:pPr algn="ctr">
                <a:lnSpc>
                  <a:spcPts val="1960"/>
                </a:lnSpc>
                <a:spcBef>
                  <a:spcPct val="0"/>
                </a:spcBef>
              </a:pPr>
            </a:p>
          </p:txBody>
        </p:sp>
      </p:grpSp>
      <p:sp>
        <p:nvSpPr>
          <p:cNvPr name="AutoShape 49" id="49"/>
          <p:cNvSpPr/>
          <p:nvPr/>
        </p:nvSpPr>
        <p:spPr>
          <a:xfrm flipV="true">
            <a:off x="9207935" y="2032982"/>
            <a:ext cx="0" cy="2428613"/>
          </a:xfrm>
          <a:prstGeom prst="line">
            <a:avLst/>
          </a:prstGeom>
          <a:ln cap="flat" w="9525">
            <a:solidFill>
              <a:srgbClr val="002448"/>
            </a:solidFill>
            <a:prstDash val="solid"/>
            <a:headEnd type="none" len="sm" w="sm"/>
            <a:tailEnd type="none" len="sm" w="sm"/>
          </a:ln>
        </p:spPr>
      </p:sp>
      <p:grpSp>
        <p:nvGrpSpPr>
          <p:cNvPr name="Group 50" id="50"/>
          <p:cNvGrpSpPr/>
          <p:nvPr/>
        </p:nvGrpSpPr>
        <p:grpSpPr>
          <a:xfrm rot="0">
            <a:off x="7732937" y="1753411"/>
            <a:ext cx="2965178" cy="1348726"/>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02448"/>
              </a:solidFill>
              <a:prstDash val="solid"/>
              <a:miter/>
            </a:ln>
          </p:spPr>
        </p:sp>
        <p:sp>
          <p:nvSpPr>
            <p:cNvPr name="TextBox 52" id="52"/>
            <p:cNvSpPr txBox="true"/>
            <p:nvPr/>
          </p:nvSpPr>
          <p:spPr>
            <a:xfrm>
              <a:off x="0" y="-28575"/>
              <a:ext cx="689010" cy="341975"/>
            </a:xfrm>
            <a:prstGeom prst="rect">
              <a:avLst/>
            </a:prstGeom>
          </p:spPr>
          <p:txBody>
            <a:bodyPr anchor="ctr" rtlCol="false" tIns="66983" lIns="66983" bIns="66983" rIns="66983"/>
            <a:lstStyle/>
            <a:p>
              <a:pPr algn="ctr">
                <a:lnSpc>
                  <a:spcPts val="1960"/>
                </a:lnSpc>
                <a:spcBef>
                  <a:spcPct val="0"/>
                </a:spcBef>
              </a:pPr>
            </a:p>
          </p:txBody>
        </p:sp>
      </p:grpSp>
      <p:sp>
        <p:nvSpPr>
          <p:cNvPr name="AutoShape 53" id="53"/>
          <p:cNvSpPr/>
          <p:nvPr/>
        </p:nvSpPr>
        <p:spPr>
          <a:xfrm flipV="true">
            <a:off x="13144677" y="2027616"/>
            <a:ext cx="0" cy="2428613"/>
          </a:xfrm>
          <a:prstGeom prst="line">
            <a:avLst/>
          </a:prstGeom>
          <a:ln cap="flat" w="9525">
            <a:solidFill>
              <a:srgbClr val="002448"/>
            </a:solidFill>
            <a:prstDash val="solid"/>
            <a:headEnd type="none" len="sm" w="sm"/>
            <a:tailEnd type="none" len="sm" w="sm"/>
          </a:ln>
        </p:spPr>
      </p:sp>
      <p:grpSp>
        <p:nvGrpSpPr>
          <p:cNvPr name="Group 54" id="54"/>
          <p:cNvGrpSpPr/>
          <p:nvPr/>
        </p:nvGrpSpPr>
        <p:grpSpPr>
          <a:xfrm rot="0">
            <a:off x="11669679" y="1748044"/>
            <a:ext cx="2965178" cy="1348726"/>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02448"/>
              </a:solidFill>
              <a:prstDash val="solid"/>
              <a:miter/>
            </a:ln>
          </p:spPr>
        </p:sp>
        <p:sp>
          <p:nvSpPr>
            <p:cNvPr name="TextBox 56" id="56"/>
            <p:cNvSpPr txBox="true"/>
            <p:nvPr/>
          </p:nvSpPr>
          <p:spPr>
            <a:xfrm>
              <a:off x="0" y="-28575"/>
              <a:ext cx="689010" cy="341975"/>
            </a:xfrm>
            <a:prstGeom prst="rect">
              <a:avLst/>
            </a:prstGeom>
          </p:spPr>
          <p:txBody>
            <a:bodyPr anchor="ctr" rtlCol="false" tIns="66983" lIns="66983" bIns="66983" rIns="66983"/>
            <a:lstStyle/>
            <a:p>
              <a:pPr algn="ctr">
                <a:lnSpc>
                  <a:spcPts val="1960"/>
                </a:lnSpc>
                <a:spcBef>
                  <a:spcPct val="0"/>
                </a:spcBef>
              </a:pPr>
            </a:p>
          </p:txBody>
        </p:sp>
      </p:grpSp>
      <p:grpSp>
        <p:nvGrpSpPr>
          <p:cNvPr name="Group 57" id="57"/>
          <p:cNvGrpSpPr/>
          <p:nvPr/>
        </p:nvGrpSpPr>
        <p:grpSpPr>
          <a:xfrm rot="0">
            <a:off x="5885032" y="277717"/>
            <a:ext cx="5904309" cy="1216411"/>
            <a:chOff x="0" y="0"/>
            <a:chExt cx="1658450" cy="341676"/>
          </a:xfrm>
        </p:grpSpPr>
        <p:sp>
          <p:nvSpPr>
            <p:cNvPr name="Freeform 58" id="58"/>
            <p:cNvSpPr/>
            <p:nvPr/>
          </p:nvSpPr>
          <p:spPr>
            <a:xfrm flipH="false" flipV="false" rot="0">
              <a:off x="0" y="0"/>
              <a:ext cx="1658450" cy="341676"/>
            </a:xfrm>
            <a:custGeom>
              <a:avLst/>
              <a:gdLst/>
              <a:ahLst/>
              <a:cxnLst/>
              <a:rect r="r" b="b" t="t" l="l"/>
              <a:pathLst>
                <a:path h="341676" w="1658450">
                  <a:moveTo>
                    <a:pt x="5245" y="0"/>
                  </a:moveTo>
                  <a:lnTo>
                    <a:pt x="1653205" y="0"/>
                  </a:lnTo>
                  <a:cubicBezTo>
                    <a:pt x="1656102" y="0"/>
                    <a:pt x="1658450" y="2348"/>
                    <a:pt x="1658450" y="5245"/>
                  </a:cubicBezTo>
                  <a:lnTo>
                    <a:pt x="1658450" y="336431"/>
                  </a:lnTo>
                  <a:cubicBezTo>
                    <a:pt x="1658450" y="337822"/>
                    <a:pt x="1657898" y="339156"/>
                    <a:pt x="1656914" y="340139"/>
                  </a:cubicBezTo>
                  <a:cubicBezTo>
                    <a:pt x="1655931" y="341123"/>
                    <a:pt x="1654596" y="341676"/>
                    <a:pt x="1653205" y="341676"/>
                  </a:cubicBezTo>
                  <a:lnTo>
                    <a:pt x="5245" y="341676"/>
                  </a:lnTo>
                  <a:cubicBezTo>
                    <a:pt x="2348" y="341676"/>
                    <a:pt x="0" y="339327"/>
                    <a:pt x="0" y="336431"/>
                  </a:cubicBezTo>
                  <a:lnTo>
                    <a:pt x="0" y="5245"/>
                  </a:lnTo>
                  <a:cubicBezTo>
                    <a:pt x="0" y="2348"/>
                    <a:pt x="2348" y="0"/>
                    <a:pt x="5245" y="0"/>
                  </a:cubicBezTo>
                  <a:close/>
                </a:path>
              </a:pathLst>
            </a:custGeom>
            <a:solidFill>
              <a:srgbClr val="002448"/>
            </a:solidFill>
          </p:spPr>
        </p:sp>
        <p:sp>
          <p:nvSpPr>
            <p:cNvPr name="TextBox 59" id="59"/>
            <p:cNvSpPr txBox="true"/>
            <p:nvPr/>
          </p:nvSpPr>
          <p:spPr>
            <a:xfrm>
              <a:off x="0" y="-47625"/>
              <a:ext cx="1658450" cy="389301"/>
            </a:xfrm>
            <a:prstGeom prst="rect">
              <a:avLst/>
            </a:prstGeom>
          </p:spPr>
          <p:txBody>
            <a:bodyPr anchor="ctr" rtlCol="false" tIns="66983" lIns="66983" bIns="66983" rIns="66983"/>
            <a:lstStyle/>
            <a:p>
              <a:pPr algn="ctr">
                <a:lnSpc>
                  <a:spcPts val="3551"/>
                </a:lnSpc>
              </a:pPr>
              <a:r>
                <a:rPr lang="en-US" sz="2573" spc="252">
                  <a:solidFill>
                    <a:srgbClr val="FFFFFF"/>
                  </a:solidFill>
                  <a:latin typeface="Questrial"/>
                </a:rPr>
                <a:t>PATTERNS OF CHANGE:</a:t>
              </a:r>
            </a:p>
            <a:p>
              <a:pPr algn="ctr">
                <a:lnSpc>
                  <a:spcPts val="3551"/>
                </a:lnSpc>
              </a:pPr>
              <a:r>
                <a:rPr lang="en-US" sz="2573" spc="252">
                  <a:solidFill>
                    <a:srgbClr val="FFFFFF"/>
                  </a:solidFill>
                  <a:latin typeface="Questrial"/>
                </a:rPr>
                <a:t>TECHNOLOGY</a:t>
              </a:r>
            </a:p>
          </p:txBody>
        </p:sp>
      </p:grpSp>
      <p:sp>
        <p:nvSpPr>
          <p:cNvPr name="Freeform 60" id="60"/>
          <p:cNvSpPr/>
          <p:nvPr/>
        </p:nvSpPr>
        <p:spPr>
          <a:xfrm flipH="false" flipV="false" rot="0">
            <a:off x="12734200" y="90582"/>
            <a:ext cx="2383042" cy="1590680"/>
          </a:xfrm>
          <a:custGeom>
            <a:avLst/>
            <a:gdLst/>
            <a:ahLst/>
            <a:cxnLst/>
            <a:rect r="r" b="b" t="t" l="l"/>
            <a:pathLst>
              <a:path h="1590680" w="2383042">
                <a:moveTo>
                  <a:pt x="0" y="0"/>
                </a:moveTo>
                <a:lnTo>
                  <a:pt x="2383042" y="0"/>
                </a:lnTo>
                <a:lnTo>
                  <a:pt x="2383042" y="1590680"/>
                </a:lnTo>
                <a:lnTo>
                  <a:pt x="0" y="15906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1" id="61"/>
          <p:cNvSpPr/>
          <p:nvPr/>
        </p:nvSpPr>
        <p:spPr>
          <a:xfrm flipH="false" flipV="false" rot="0">
            <a:off x="2603106" y="8591481"/>
            <a:ext cx="1350433" cy="1584086"/>
          </a:xfrm>
          <a:custGeom>
            <a:avLst/>
            <a:gdLst/>
            <a:ahLst/>
            <a:cxnLst/>
            <a:rect r="r" b="b" t="t" l="l"/>
            <a:pathLst>
              <a:path h="1584086" w="1350433">
                <a:moveTo>
                  <a:pt x="0" y="0"/>
                </a:moveTo>
                <a:lnTo>
                  <a:pt x="1350434" y="0"/>
                </a:lnTo>
                <a:lnTo>
                  <a:pt x="1350434" y="1584086"/>
                </a:lnTo>
                <a:lnTo>
                  <a:pt x="0" y="15840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2" id="62"/>
          <p:cNvSpPr/>
          <p:nvPr/>
        </p:nvSpPr>
        <p:spPr>
          <a:xfrm flipH="false" flipV="false" rot="0">
            <a:off x="1649722" y="2079981"/>
            <a:ext cx="1906768" cy="2500680"/>
          </a:xfrm>
          <a:custGeom>
            <a:avLst/>
            <a:gdLst/>
            <a:ahLst/>
            <a:cxnLst/>
            <a:rect r="r" b="b" t="t" l="l"/>
            <a:pathLst>
              <a:path h="2500680" w="1906768">
                <a:moveTo>
                  <a:pt x="0" y="0"/>
                </a:moveTo>
                <a:lnTo>
                  <a:pt x="1906768" y="0"/>
                </a:lnTo>
                <a:lnTo>
                  <a:pt x="1906768" y="2500679"/>
                </a:lnTo>
                <a:lnTo>
                  <a:pt x="0" y="250067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3" id="63"/>
          <p:cNvSpPr/>
          <p:nvPr/>
        </p:nvSpPr>
        <p:spPr>
          <a:xfrm flipH="false" flipV="false" rot="0">
            <a:off x="5689198" y="2842395"/>
            <a:ext cx="2369748" cy="1789160"/>
          </a:xfrm>
          <a:custGeom>
            <a:avLst/>
            <a:gdLst/>
            <a:ahLst/>
            <a:cxnLst/>
            <a:rect r="r" b="b" t="t" l="l"/>
            <a:pathLst>
              <a:path h="1789160" w="2369748">
                <a:moveTo>
                  <a:pt x="0" y="0"/>
                </a:moveTo>
                <a:lnTo>
                  <a:pt x="2369748" y="0"/>
                </a:lnTo>
                <a:lnTo>
                  <a:pt x="2369748" y="1789160"/>
                </a:lnTo>
                <a:lnTo>
                  <a:pt x="0" y="178916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4" id="64"/>
          <p:cNvSpPr/>
          <p:nvPr/>
        </p:nvSpPr>
        <p:spPr>
          <a:xfrm flipH="false" flipV="false" rot="0">
            <a:off x="14876760" y="2569251"/>
            <a:ext cx="2062500" cy="1892344"/>
          </a:xfrm>
          <a:custGeom>
            <a:avLst/>
            <a:gdLst/>
            <a:ahLst/>
            <a:cxnLst/>
            <a:rect r="r" b="b" t="t" l="l"/>
            <a:pathLst>
              <a:path h="1892344" w="2062500">
                <a:moveTo>
                  <a:pt x="0" y="0"/>
                </a:moveTo>
                <a:lnTo>
                  <a:pt x="2062500" y="0"/>
                </a:lnTo>
                <a:lnTo>
                  <a:pt x="2062500" y="1892344"/>
                </a:lnTo>
                <a:lnTo>
                  <a:pt x="0" y="189234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5" id="65"/>
          <p:cNvSpPr/>
          <p:nvPr/>
        </p:nvSpPr>
        <p:spPr>
          <a:xfrm flipH="true" flipV="false" rot="0">
            <a:off x="14295099" y="2985456"/>
            <a:ext cx="1308647" cy="1115622"/>
          </a:xfrm>
          <a:custGeom>
            <a:avLst/>
            <a:gdLst/>
            <a:ahLst/>
            <a:cxnLst/>
            <a:rect r="r" b="b" t="t" l="l"/>
            <a:pathLst>
              <a:path h="1115622" w="1308647">
                <a:moveTo>
                  <a:pt x="1308647" y="0"/>
                </a:moveTo>
                <a:lnTo>
                  <a:pt x="0" y="0"/>
                </a:lnTo>
                <a:lnTo>
                  <a:pt x="0" y="1115622"/>
                </a:lnTo>
                <a:lnTo>
                  <a:pt x="1308647" y="1115622"/>
                </a:lnTo>
                <a:lnTo>
                  <a:pt x="1308647"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6" id="66"/>
          <p:cNvSpPr/>
          <p:nvPr/>
        </p:nvSpPr>
        <p:spPr>
          <a:xfrm flipH="false" flipV="false" rot="0">
            <a:off x="6419998" y="8622229"/>
            <a:ext cx="1319331" cy="1664771"/>
          </a:xfrm>
          <a:custGeom>
            <a:avLst/>
            <a:gdLst/>
            <a:ahLst/>
            <a:cxnLst/>
            <a:rect r="r" b="b" t="t" l="l"/>
            <a:pathLst>
              <a:path h="1664771" w="1319331">
                <a:moveTo>
                  <a:pt x="0" y="0"/>
                </a:moveTo>
                <a:lnTo>
                  <a:pt x="1319331" y="0"/>
                </a:lnTo>
                <a:lnTo>
                  <a:pt x="1319331" y="1664771"/>
                </a:lnTo>
                <a:lnTo>
                  <a:pt x="0" y="166477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7" id="67"/>
          <p:cNvSpPr/>
          <p:nvPr/>
        </p:nvSpPr>
        <p:spPr>
          <a:xfrm flipH="false" flipV="false" rot="0">
            <a:off x="9761125" y="8622229"/>
            <a:ext cx="2765902" cy="1410610"/>
          </a:xfrm>
          <a:custGeom>
            <a:avLst/>
            <a:gdLst/>
            <a:ahLst/>
            <a:cxnLst/>
            <a:rect r="r" b="b" t="t" l="l"/>
            <a:pathLst>
              <a:path h="1410610" w="2765902">
                <a:moveTo>
                  <a:pt x="0" y="0"/>
                </a:moveTo>
                <a:lnTo>
                  <a:pt x="2765901" y="0"/>
                </a:lnTo>
                <a:lnTo>
                  <a:pt x="2765901" y="1410610"/>
                </a:lnTo>
                <a:lnTo>
                  <a:pt x="0" y="141061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8" id="68"/>
          <p:cNvSpPr/>
          <p:nvPr/>
        </p:nvSpPr>
        <p:spPr>
          <a:xfrm flipH="false" flipV="false" rot="0">
            <a:off x="13695609" y="5688272"/>
            <a:ext cx="1178734" cy="1548419"/>
          </a:xfrm>
          <a:custGeom>
            <a:avLst/>
            <a:gdLst/>
            <a:ahLst/>
            <a:cxnLst/>
            <a:rect r="r" b="b" t="t" l="l"/>
            <a:pathLst>
              <a:path h="1548419" w="1178734">
                <a:moveTo>
                  <a:pt x="0" y="0"/>
                </a:moveTo>
                <a:lnTo>
                  <a:pt x="1178734" y="0"/>
                </a:lnTo>
                <a:lnTo>
                  <a:pt x="1178734" y="1548419"/>
                </a:lnTo>
                <a:lnTo>
                  <a:pt x="0" y="1548419"/>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9" id="69"/>
          <p:cNvSpPr/>
          <p:nvPr/>
        </p:nvSpPr>
        <p:spPr>
          <a:xfrm flipH="false" flipV="false" rot="0">
            <a:off x="14283841" y="8591481"/>
            <a:ext cx="1801666" cy="1529778"/>
          </a:xfrm>
          <a:custGeom>
            <a:avLst/>
            <a:gdLst/>
            <a:ahLst/>
            <a:cxnLst/>
            <a:rect r="r" b="b" t="t" l="l"/>
            <a:pathLst>
              <a:path h="1529778" w="1801666">
                <a:moveTo>
                  <a:pt x="0" y="0"/>
                </a:moveTo>
                <a:lnTo>
                  <a:pt x="1801666" y="0"/>
                </a:lnTo>
                <a:lnTo>
                  <a:pt x="1801666" y="1529779"/>
                </a:lnTo>
                <a:lnTo>
                  <a:pt x="0" y="1529779"/>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70" id="70"/>
          <p:cNvSpPr/>
          <p:nvPr/>
        </p:nvSpPr>
        <p:spPr>
          <a:xfrm flipH="false" flipV="false" rot="0">
            <a:off x="15126651" y="5743340"/>
            <a:ext cx="1500138" cy="1125104"/>
          </a:xfrm>
          <a:custGeom>
            <a:avLst/>
            <a:gdLst/>
            <a:ahLst/>
            <a:cxnLst/>
            <a:rect r="r" b="b" t="t" l="l"/>
            <a:pathLst>
              <a:path h="1125104" w="1500138">
                <a:moveTo>
                  <a:pt x="0" y="0"/>
                </a:moveTo>
                <a:lnTo>
                  <a:pt x="1500139" y="0"/>
                </a:lnTo>
                <a:lnTo>
                  <a:pt x="1500139" y="1125104"/>
                </a:lnTo>
                <a:lnTo>
                  <a:pt x="0" y="1125104"/>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71" id="71"/>
          <p:cNvSpPr/>
          <p:nvPr/>
        </p:nvSpPr>
        <p:spPr>
          <a:xfrm flipH="false" flipV="false" rot="0">
            <a:off x="4129670" y="160137"/>
            <a:ext cx="1313173" cy="822375"/>
          </a:xfrm>
          <a:custGeom>
            <a:avLst/>
            <a:gdLst/>
            <a:ahLst/>
            <a:cxnLst/>
            <a:rect r="r" b="b" t="t" l="l"/>
            <a:pathLst>
              <a:path h="822375" w="1313173">
                <a:moveTo>
                  <a:pt x="0" y="0"/>
                </a:moveTo>
                <a:lnTo>
                  <a:pt x="1313173" y="0"/>
                </a:lnTo>
                <a:lnTo>
                  <a:pt x="1313173" y="822374"/>
                </a:lnTo>
                <a:lnTo>
                  <a:pt x="0" y="822374"/>
                </a:lnTo>
                <a:lnTo>
                  <a:pt x="0" y="0"/>
                </a:lnTo>
                <a:close/>
              </a:path>
            </a:pathLst>
          </a:custGeom>
          <a:blipFill>
            <a:blip r:embed="rId24"/>
            <a:stretch>
              <a:fillRect l="0" t="0" r="0" b="0"/>
            </a:stretch>
          </a:blipFill>
        </p:spPr>
      </p:sp>
      <p:sp>
        <p:nvSpPr>
          <p:cNvPr name="Freeform 72" id="72"/>
          <p:cNvSpPr/>
          <p:nvPr/>
        </p:nvSpPr>
        <p:spPr>
          <a:xfrm flipH="false" flipV="false" rot="0">
            <a:off x="2448887" y="177391"/>
            <a:ext cx="1680783" cy="787867"/>
          </a:xfrm>
          <a:custGeom>
            <a:avLst/>
            <a:gdLst/>
            <a:ahLst/>
            <a:cxnLst/>
            <a:rect r="r" b="b" t="t" l="l"/>
            <a:pathLst>
              <a:path h="787867" w="1680783">
                <a:moveTo>
                  <a:pt x="0" y="0"/>
                </a:moveTo>
                <a:lnTo>
                  <a:pt x="1680783" y="0"/>
                </a:lnTo>
                <a:lnTo>
                  <a:pt x="1680783" y="787867"/>
                </a:lnTo>
                <a:lnTo>
                  <a:pt x="0" y="787867"/>
                </a:lnTo>
                <a:lnTo>
                  <a:pt x="0" y="0"/>
                </a:lnTo>
                <a:close/>
              </a:path>
            </a:pathLst>
          </a:custGeom>
          <a:blipFill>
            <a:blip r:embed="rId25"/>
            <a:stretch>
              <a:fillRect l="0" t="0" r="0" b="0"/>
            </a:stretch>
          </a:blipFill>
        </p:spPr>
      </p:sp>
      <p:sp>
        <p:nvSpPr>
          <p:cNvPr name="Freeform 73" id="73"/>
          <p:cNvSpPr/>
          <p:nvPr/>
        </p:nvSpPr>
        <p:spPr>
          <a:xfrm flipH="false" flipV="false" rot="0">
            <a:off x="2406790" y="1016228"/>
            <a:ext cx="1628833" cy="989516"/>
          </a:xfrm>
          <a:custGeom>
            <a:avLst/>
            <a:gdLst/>
            <a:ahLst/>
            <a:cxnLst/>
            <a:rect r="r" b="b" t="t" l="l"/>
            <a:pathLst>
              <a:path h="989516" w="1628833">
                <a:moveTo>
                  <a:pt x="0" y="0"/>
                </a:moveTo>
                <a:lnTo>
                  <a:pt x="1628833" y="0"/>
                </a:lnTo>
                <a:lnTo>
                  <a:pt x="1628833" y="989516"/>
                </a:lnTo>
                <a:lnTo>
                  <a:pt x="0" y="989516"/>
                </a:lnTo>
                <a:lnTo>
                  <a:pt x="0" y="0"/>
                </a:lnTo>
                <a:close/>
              </a:path>
            </a:pathLst>
          </a:custGeom>
          <a:blipFill>
            <a:blip r:embed="rId26"/>
            <a:stretch>
              <a:fillRect l="0" t="0" r="0" b="0"/>
            </a:stretch>
          </a:blipFill>
        </p:spPr>
      </p:sp>
      <p:sp>
        <p:nvSpPr>
          <p:cNvPr name="Freeform 74" id="74"/>
          <p:cNvSpPr/>
          <p:nvPr/>
        </p:nvSpPr>
        <p:spPr>
          <a:xfrm flipH="false" flipV="false" rot="0">
            <a:off x="4182540" y="1039634"/>
            <a:ext cx="1207638" cy="966110"/>
          </a:xfrm>
          <a:custGeom>
            <a:avLst/>
            <a:gdLst/>
            <a:ahLst/>
            <a:cxnLst/>
            <a:rect r="r" b="b" t="t" l="l"/>
            <a:pathLst>
              <a:path h="966110" w="1207638">
                <a:moveTo>
                  <a:pt x="0" y="0"/>
                </a:moveTo>
                <a:lnTo>
                  <a:pt x="1207637" y="0"/>
                </a:lnTo>
                <a:lnTo>
                  <a:pt x="1207637" y="966110"/>
                </a:lnTo>
                <a:lnTo>
                  <a:pt x="0" y="966110"/>
                </a:lnTo>
                <a:lnTo>
                  <a:pt x="0" y="0"/>
                </a:lnTo>
                <a:close/>
              </a:path>
            </a:pathLst>
          </a:custGeom>
          <a:blipFill>
            <a:blip r:embed="rId27"/>
            <a:stretch>
              <a:fillRect l="0" t="0" r="0" b="0"/>
            </a:stretch>
          </a:blipFill>
        </p:spPr>
      </p:sp>
      <p:sp>
        <p:nvSpPr>
          <p:cNvPr name="TextBox 75" id="75"/>
          <p:cNvSpPr txBox="true"/>
          <p:nvPr/>
        </p:nvSpPr>
        <p:spPr>
          <a:xfrm rot="0">
            <a:off x="3901474" y="1987661"/>
            <a:ext cx="2672158" cy="831392"/>
          </a:xfrm>
          <a:prstGeom prst="rect">
            <a:avLst/>
          </a:prstGeom>
        </p:spPr>
        <p:txBody>
          <a:bodyPr anchor="t" rtlCol="false" tIns="0" lIns="0" bIns="0" rIns="0">
            <a:spAutoFit/>
          </a:bodyPr>
          <a:lstStyle/>
          <a:p>
            <a:pPr algn="ctr" marL="0" indent="0" lvl="0">
              <a:lnSpc>
                <a:spcPts val="2227"/>
              </a:lnSpc>
              <a:spcBef>
                <a:spcPct val="0"/>
              </a:spcBef>
            </a:pPr>
            <a:r>
              <a:rPr lang="en-US" sz="1614" spc="158">
                <a:solidFill>
                  <a:srgbClr val="002448"/>
                </a:solidFill>
                <a:latin typeface="Raleway Bold"/>
              </a:rPr>
              <a:t>Gunpowder </a:t>
            </a:r>
            <a:r>
              <a:rPr lang="en-US" sz="1614" spc="158">
                <a:solidFill>
                  <a:srgbClr val="000000"/>
                </a:solidFill>
                <a:latin typeface="Raleway Bold"/>
              </a:rPr>
              <a:t>- </a:t>
            </a:r>
            <a:r>
              <a:rPr lang="en-US" sz="1614" spc="158">
                <a:solidFill>
                  <a:srgbClr val="000000"/>
                </a:solidFill>
                <a:latin typeface="Raleway"/>
              </a:rPr>
              <a:t>Alchemists in China invented gunpowder</a:t>
            </a:r>
          </a:p>
        </p:txBody>
      </p:sp>
      <p:sp>
        <p:nvSpPr>
          <p:cNvPr name="TextBox 76" id="76"/>
          <p:cNvSpPr txBox="true"/>
          <p:nvPr/>
        </p:nvSpPr>
        <p:spPr>
          <a:xfrm rot="0">
            <a:off x="7879447" y="1877334"/>
            <a:ext cx="2672158" cy="1108121"/>
          </a:xfrm>
          <a:prstGeom prst="rect">
            <a:avLst/>
          </a:prstGeom>
        </p:spPr>
        <p:txBody>
          <a:bodyPr anchor="t" rtlCol="false" tIns="0" lIns="0" bIns="0" rIns="0">
            <a:spAutoFit/>
          </a:bodyPr>
          <a:lstStyle/>
          <a:p>
            <a:pPr algn="ctr" marL="0" indent="0" lvl="0">
              <a:lnSpc>
                <a:spcPts val="2227"/>
              </a:lnSpc>
              <a:spcBef>
                <a:spcPct val="0"/>
              </a:spcBef>
            </a:pPr>
            <a:r>
              <a:rPr lang="en-US" sz="1614" spc="158">
                <a:solidFill>
                  <a:srgbClr val="002448"/>
                </a:solidFill>
                <a:latin typeface="Raleway Bold"/>
              </a:rPr>
              <a:t>Steam Engine - James Watt</a:t>
            </a:r>
            <a:r>
              <a:rPr lang="en-US" sz="1614" spc="158">
                <a:solidFill>
                  <a:srgbClr val="000000"/>
                </a:solidFill>
                <a:latin typeface="Raleway Bold"/>
              </a:rPr>
              <a:t> </a:t>
            </a:r>
            <a:r>
              <a:rPr lang="en-US" sz="1614" spc="158">
                <a:solidFill>
                  <a:srgbClr val="000000"/>
                </a:solidFill>
                <a:latin typeface="Raleway"/>
              </a:rPr>
              <a:t>improved the </a:t>
            </a:r>
            <a:r>
              <a:rPr lang="en-US" sz="1614" spc="158">
                <a:solidFill>
                  <a:srgbClr val="002448"/>
                </a:solidFill>
                <a:latin typeface="Raleway Bold"/>
              </a:rPr>
              <a:t>Newcomen Steam Engine</a:t>
            </a:r>
            <a:r>
              <a:rPr lang="en-US" sz="1614" spc="158">
                <a:solidFill>
                  <a:srgbClr val="000000"/>
                </a:solidFill>
                <a:latin typeface="Raleway"/>
              </a:rPr>
              <a:t>.</a:t>
            </a:r>
          </a:p>
        </p:txBody>
      </p:sp>
      <p:sp>
        <p:nvSpPr>
          <p:cNvPr name="TextBox 77" id="77"/>
          <p:cNvSpPr txBox="true"/>
          <p:nvPr/>
        </p:nvSpPr>
        <p:spPr>
          <a:xfrm rot="0">
            <a:off x="11801007" y="1877334"/>
            <a:ext cx="2672158" cy="1108121"/>
          </a:xfrm>
          <a:prstGeom prst="rect">
            <a:avLst/>
          </a:prstGeom>
        </p:spPr>
        <p:txBody>
          <a:bodyPr anchor="t" rtlCol="false" tIns="0" lIns="0" bIns="0" rIns="0">
            <a:spAutoFit/>
          </a:bodyPr>
          <a:lstStyle/>
          <a:p>
            <a:pPr algn="ctr" marL="0" indent="0" lvl="0">
              <a:lnSpc>
                <a:spcPts val="2227"/>
              </a:lnSpc>
              <a:spcBef>
                <a:spcPct val="0"/>
              </a:spcBef>
            </a:pPr>
            <a:r>
              <a:rPr lang="en-US" sz="1614" spc="158">
                <a:solidFill>
                  <a:srgbClr val="000000"/>
                </a:solidFill>
                <a:latin typeface="Raleway Bold"/>
              </a:rPr>
              <a:t>Atomic Bomb - </a:t>
            </a:r>
            <a:r>
              <a:rPr lang="en-US" sz="1614" spc="158">
                <a:solidFill>
                  <a:srgbClr val="000000"/>
                </a:solidFill>
                <a:latin typeface="Raleway"/>
              </a:rPr>
              <a:t>first used by the USA to force Japan to stop the war</a:t>
            </a:r>
          </a:p>
        </p:txBody>
      </p:sp>
      <p:sp>
        <p:nvSpPr>
          <p:cNvPr name="TextBox 78" id="78"/>
          <p:cNvSpPr txBox="true"/>
          <p:nvPr/>
        </p:nvSpPr>
        <p:spPr>
          <a:xfrm rot="0">
            <a:off x="1942244" y="7372046"/>
            <a:ext cx="2672158" cy="1108121"/>
          </a:xfrm>
          <a:prstGeom prst="rect">
            <a:avLst/>
          </a:prstGeom>
        </p:spPr>
        <p:txBody>
          <a:bodyPr anchor="t" rtlCol="false" tIns="0" lIns="0" bIns="0" rIns="0">
            <a:spAutoFit/>
          </a:bodyPr>
          <a:lstStyle/>
          <a:p>
            <a:pPr algn="ctr" marL="0" indent="0" lvl="0">
              <a:lnSpc>
                <a:spcPts val="2227"/>
              </a:lnSpc>
              <a:spcBef>
                <a:spcPct val="0"/>
              </a:spcBef>
            </a:pPr>
            <a:r>
              <a:rPr lang="en-US" sz="1614" spc="158">
                <a:solidFill>
                  <a:srgbClr val="000000"/>
                </a:solidFill>
                <a:latin typeface="Raleway"/>
              </a:rPr>
              <a:t>Evidence found of </a:t>
            </a:r>
            <a:r>
              <a:rPr lang="en-US" sz="1614" spc="158">
                <a:solidFill>
                  <a:srgbClr val="002448"/>
                </a:solidFill>
                <a:latin typeface="Raleway Bold"/>
              </a:rPr>
              <a:t>controlled use of fire</a:t>
            </a:r>
            <a:r>
              <a:rPr lang="en-US" sz="1614" spc="158">
                <a:solidFill>
                  <a:srgbClr val="000000"/>
                </a:solidFill>
                <a:latin typeface="Raleway Bold"/>
              </a:rPr>
              <a:t> </a:t>
            </a:r>
            <a:r>
              <a:rPr lang="en-US" sz="1614" spc="158">
                <a:solidFill>
                  <a:srgbClr val="000000"/>
                </a:solidFill>
                <a:latin typeface="Raleway"/>
              </a:rPr>
              <a:t>by Homo erectus in Africa.</a:t>
            </a:r>
          </a:p>
        </p:txBody>
      </p:sp>
      <p:sp>
        <p:nvSpPr>
          <p:cNvPr name="TextBox 79" id="79"/>
          <p:cNvSpPr txBox="true"/>
          <p:nvPr/>
        </p:nvSpPr>
        <p:spPr>
          <a:xfrm rot="0">
            <a:off x="5820164" y="7372046"/>
            <a:ext cx="2672158" cy="1108121"/>
          </a:xfrm>
          <a:prstGeom prst="rect">
            <a:avLst/>
          </a:prstGeom>
        </p:spPr>
        <p:txBody>
          <a:bodyPr anchor="t" rtlCol="false" tIns="0" lIns="0" bIns="0" rIns="0">
            <a:spAutoFit/>
          </a:bodyPr>
          <a:lstStyle/>
          <a:p>
            <a:pPr algn="ctr" marL="0" indent="0" lvl="0">
              <a:lnSpc>
                <a:spcPts val="2227"/>
              </a:lnSpc>
              <a:spcBef>
                <a:spcPct val="0"/>
              </a:spcBef>
            </a:pPr>
            <a:r>
              <a:rPr lang="en-US" sz="1614" spc="158">
                <a:solidFill>
                  <a:srgbClr val="002448"/>
                </a:solidFill>
                <a:latin typeface="Raleway Bold"/>
              </a:rPr>
              <a:t>Printing Press - Johannes Gutenberg</a:t>
            </a:r>
            <a:r>
              <a:rPr lang="en-US" sz="1614" spc="158">
                <a:solidFill>
                  <a:srgbClr val="000000"/>
                </a:solidFill>
                <a:latin typeface="Raleway Bold"/>
              </a:rPr>
              <a:t> </a:t>
            </a:r>
            <a:r>
              <a:rPr lang="en-US" sz="1614" spc="158">
                <a:solidFill>
                  <a:srgbClr val="000000"/>
                </a:solidFill>
                <a:latin typeface="Raleway"/>
              </a:rPr>
              <a:t>created the moveable printing press.</a:t>
            </a:r>
          </a:p>
        </p:txBody>
      </p:sp>
      <p:sp>
        <p:nvSpPr>
          <p:cNvPr name="TextBox 80" id="80"/>
          <p:cNvSpPr txBox="true"/>
          <p:nvPr/>
        </p:nvSpPr>
        <p:spPr>
          <a:xfrm rot="0">
            <a:off x="9907634" y="7372046"/>
            <a:ext cx="2672158" cy="1108121"/>
          </a:xfrm>
          <a:prstGeom prst="rect">
            <a:avLst/>
          </a:prstGeom>
        </p:spPr>
        <p:txBody>
          <a:bodyPr anchor="t" rtlCol="false" tIns="0" lIns="0" bIns="0" rIns="0">
            <a:spAutoFit/>
          </a:bodyPr>
          <a:lstStyle/>
          <a:p>
            <a:pPr algn="ctr" marL="0" indent="0" lvl="0">
              <a:lnSpc>
                <a:spcPts val="2227"/>
              </a:lnSpc>
              <a:spcBef>
                <a:spcPct val="0"/>
              </a:spcBef>
            </a:pPr>
            <a:r>
              <a:rPr lang="en-US" sz="1614" spc="158">
                <a:solidFill>
                  <a:srgbClr val="002448"/>
                </a:solidFill>
                <a:latin typeface="Raleway Bold"/>
              </a:rPr>
              <a:t>Automobiles </a:t>
            </a:r>
            <a:r>
              <a:rPr lang="en-US" sz="1614" spc="158">
                <a:solidFill>
                  <a:srgbClr val="000000"/>
                </a:solidFill>
                <a:latin typeface="Raleway"/>
              </a:rPr>
              <a:t>- first cars were developed by </a:t>
            </a:r>
            <a:r>
              <a:rPr lang="en-US" sz="1614" spc="158">
                <a:solidFill>
                  <a:srgbClr val="002448"/>
                </a:solidFill>
                <a:latin typeface="Raleway Bold"/>
              </a:rPr>
              <a:t>Karl Benz</a:t>
            </a:r>
            <a:r>
              <a:rPr lang="en-US" sz="1614" spc="158">
                <a:solidFill>
                  <a:srgbClr val="000000"/>
                </a:solidFill>
                <a:latin typeface="Raleway Bold"/>
              </a:rPr>
              <a:t> </a:t>
            </a:r>
            <a:r>
              <a:rPr lang="en-US" sz="1614" spc="158">
                <a:solidFill>
                  <a:srgbClr val="000000"/>
                </a:solidFill>
                <a:latin typeface="Raleway"/>
              </a:rPr>
              <a:t>in Germany. </a:t>
            </a:r>
          </a:p>
        </p:txBody>
      </p:sp>
      <p:sp>
        <p:nvSpPr>
          <p:cNvPr name="TextBox 81" id="81"/>
          <p:cNvSpPr txBox="true"/>
          <p:nvPr/>
        </p:nvSpPr>
        <p:spPr>
          <a:xfrm rot="0">
            <a:off x="13848595" y="7510410"/>
            <a:ext cx="2672158" cy="831392"/>
          </a:xfrm>
          <a:prstGeom prst="rect">
            <a:avLst/>
          </a:prstGeom>
        </p:spPr>
        <p:txBody>
          <a:bodyPr anchor="t" rtlCol="false" tIns="0" lIns="0" bIns="0" rIns="0">
            <a:spAutoFit/>
          </a:bodyPr>
          <a:lstStyle/>
          <a:p>
            <a:pPr algn="ctr" marL="0" indent="0" lvl="0">
              <a:lnSpc>
                <a:spcPts val="2227"/>
              </a:lnSpc>
              <a:spcBef>
                <a:spcPct val="0"/>
              </a:spcBef>
            </a:pPr>
            <a:r>
              <a:rPr lang="en-US" sz="1614" spc="158">
                <a:solidFill>
                  <a:srgbClr val="002448"/>
                </a:solidFill>
                <a:latin typeface="Raleway Bold"/>
              </a:rPr>
              <a:t>Spaceflight </a:t>
            </a:r>
            <a:r>
              <a:rPr lang="en-US" sz="1614" spc="158">
                <a:solidFill>
                  <a:srgbClr val="000000"/>
                </a:solidFill>
                <a:latin typeface="Raleway Bold"/>
              </a:rPr>
              <a:t>- </a:t>
            </a:r>
            <a:r>
              <a:rPr lang="en-US" sz="1614" spc="158">
                <a:solidFill>
                  <a:srgbClr val="000000"/>
                </a:solidFill>
                <a:latin typeface="Raleway"/>
              </a:rPr>
              <a:t>The Soviet Union launches the first satellite</a:t>
            </a:r>
          </a:p>
        </p:txBody>
      </p:sp>
      <p:sp>
        <p:nvSpPr>
          <p:cNvPr name="TextBox 82" id="82"/>
          <p:cNvSpPr txBox="true"/>
          <p:nvPr/>
        </p:nvSpPr>
        <p:spPr>
          <a:xfrm rot="0">
            <a:off x="7542676" y="-85725"/>
            <a:ext cx="2589021" cy="374745"/>
          </a:xfrm>
          <a:prstGeom prst="rect">
            <a:avLst/>
          </a:prstGeom>
        </p:spPr>
        <p:txBody>
          <a:bodyPr anchor="t" rtlCol="false" tIns="0" lIns="0" bIns="0" rIns="0">
            <a:spAutoFit/>
          </a:bodyPr>
          <a:lstStyle/>
          <a:p>
            <a:pPr algn="ctr">
              <a:lnSpc>
                <a:spcPts val="2760"/>
              </a:lnSpc>
            </a:pPr>
            <a:r>
              <a:rPr lang="en-US" sz="1971">
                <a:solidFill>
                  <a:srgbClr val="002448"/>
                </a:solidFill>
                <a:latin typeface="Old Standard Bold"/>
              </a:rPr>
              <a:t>Chapter 33</a:t>
            </a:r>
          </a:p>
        </p:txBody>
      </p:sp>
      <p:grpSp>
        <p:nvGrpSpPr>
          <p:cNvPr name="Group 83" id="83"/>
          <p:cNvGrpSpPr/>
          <p:nvPr/>
        </p:nvGrpSpPr>
        <p:grpSpPr>
          <a:xfrm rot="-5400000">
            <a:off x="-995893" y="8030951"/>
            <a:ext cx="3950410" cy="561689"/>
            <a:chOff x="0" y="0"/>
            <a:chExt cx="5267213" cy="748919"/>
          </a:xfrm>
        </p:grpSpPr>
        <p:sp>
          <p:nvSpPr>
            <p:cNvPr name="Freeform 84" id="8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Freeform 85" id="8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sp>
          <p:nvSpPr>
            <p:cNvPr name="TextBox 86" id="8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2448"/>
                </a:solidFill>
                <a:latin typeface="Arial Bold"/>
              </a:rPr>
              <a:t>Communication Technology</a:t>
            </a:r>
          </a:p>
        </p:txBody>
      </p:sp>
      <p:sp>
        <p:nvSpPr>
          <p:cNvPr name="TextBox 7" id="7"/>
          <p:cNvSpPr txBox="true"/>
          <p:nvPr/>
        </p:nvSpPr>
        <p:spPr>
          <a:xfrm rot="0">
            <a:off x="1028700" y="2139949"/>
            <a:ext cx="15609955" cy="6175375"/>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Before the 1400s in Europe, books had to be </a:t>
            </a:r>
            <a:r>
              <a:rPr lang="en-US" sz="2500">
                <a:solidFill>
                  <a:srgbClr val="000000"/>
                </a:solidFill>
                <a:latin typeface="Arial Bold"/>
              </a:rPr>
              <a:t>handwritten </a:t>
            </a:r>
            <a:r>
              <a:rPr lang="en-US" sz="2500">
                <a:solidFill>
                  <a:srgbClr val="000000"/>
                </a:solidFill>
                <a:latin typeface="Arial"/>
              </a:rPr>
              <a:t>(</a:t>
            </a:r>
            <a:r>
              <a:rPr lang="en-US" sz="2500">
                <a:solidFill>
                  <a:srgbClr val="000000"/>
                </a:solidFill>
                <a:latin typeface="Arial Italics"/>
              </a:rPr>
              <a:t>manuscripts). </a:t>
            </a:r>
            <a:r>
              <a:rPr lang="en-US" sz="2500">
                <a:solidFill>
                  <a:srgbClr val="000000"/>
                </a:solidFill>
                <a:latin typeface="Arial"/>
              </a:rPr>
              <a:t>Not many books were in circulation due to being time consuming and expensive, making them very precious. </a:t>
            </a:r>
            <a:r>
              <a:rPr lang="en-US" sz="2500">
                <a:solidFill>
                  <a:srgbClr val="000000"/>
                </a:solidFill>
                <a:latin typeface="Arial Bold"/>
              </a:rPr>
              <a:t>Johannes Gutenberg</a:t>
            </a:r>
            <a:r>
              <a:rPr lang="en-US" sz="2500">
                <a:solidFill>
                  <a:srgbClr val="000000"/>
                </a:solidFill>
                <a:latin typeface="Arial"/>
              </a:rPr>
              <a:t>, a German goldsmith, is accredited with the invention of </a:t>
            </a:r>
            <a:r>
              <a:rPr lang="en-US" sz="2500">
                <a:solidFill>
                  <a:srgbClr val="000000"/>
                </a:solidFill>
                <a:latin typeface="Arial Bold"/>
              </a:rPr>
              <a:t>the moveable type printing press</a:t>
            </a:r>
            <a:r>
              <a:rPr lang="en-US" sz="2500">
                <a:solidFill>
                  <a:srgbClr val="000000"/>
                </a:solidFill>
                <a:latin typeface="Arial"/>
              </a:rPr>
              <a:t>. The process involved placing </a:t>
            </a:r>
            <a:r>
              <a:rPr lang="en-US" sz="2500">
                <a:solidFill>
                  <a:srgbClr val="000000"/>
                </a:solidFill>
                <a:latin typeface="Arial Bold"/>
              </a:rPr>
              <a:t>individual metal letters into a frame </a:t>
            </a:r>
            <a:r>
              <a:rPr lang="en-US" sz="2500">
                <a:solidFill>
                  <a:srgbClr val="000000"/>
                </a:solidFill>
                <a:latin typeface="Arial"/>
              </a:rPr>
              <a:t>to form words, coating them with ink and pressing the frame onto paper. The letters could then be rearranged in the frame for the next page. The first book Gutenberg printed was the </a:t>
            </a:r>
            <a:r>
              <a:rPr lang="en-US" sz="2500">
                <a:solidFill>
                  <a:srgbClr val="000000"/>
                </a:solidFill>
                <a:latin typeface="Arial Bold Italics"/>
              </a:rPr>
              <a:t>Gutenberg Bible</a:t>
            </a:r>
            <a:r>
              <a:rPr lang="en-US" sz="2500">
                <a:solidFill>
                  <a:srgbClr val="000000"/>
                </a:solidFill>
                <a:latin typeface="Arial Italics"/>
              </a:rPr>
              <a:t>. </a:t>
            </a:r>
            <a:r>
              <a:rPr lang="en-US" sz="2500">
                <a:solidFill>
                  <a:srgbClr val="000000"/>
                </a:solidFill>
                <a:latin typeface="Arial"/>
              </a:rPr>
              <a:t>Gutenberg’s invention spread quickly. By </a:t>
            </a:r>
            <a:r>
              <a:rPr lang="en-US" sz="2500">
                <a:solidFill>
                  <a:srgbClr val="000000"/>
                </a:solidFill>
                <a:latin typeface="Arial Bold"/>
              </a:rPr>
              <a:t>1500</a:t>
            </a:r>
            <a:r>
              <a:rPr lang="en-US" sz="2500">
                <a:solidFill>
                  <a:srgbClr val="000000"/>
                </a:solidFill>
                <a:latin typeface="Arial"/>
              </a:rPr>
              <a:t>, printing presses were operating in </a:t>
            </a:r>
            <a:r>
              <a:rPr lang="en-US" sz="2500">
                <a:solidFill>
                  <a:srgbClr val="000000"/>
                </a:solidFill>
                <a:latin typeface="Arial Bold"/>
              </a:rPr>
              <a:t>every major European city</a:t>
            </a:r>
            <a:r>
              <a:rPr lang="en-US" sz="2500">
                <a:solidFill>
                  <a:srgbClr val="000000"/>
                </a:solidFill>
                <a:latin typeface="Arial"/>
              </a:rPr>
              <a:t>.</a:t>
            </a:r>
          </a:p>
          <a:p>
            <a:pPr algn="l">
              <a:lnSpc>
                <a:spcPts val="3500"/>
              </a:lnSpc>
            </a:pPr>
            <a:r>
              <a:rPr lang="en-US" sz="2500">
                <a:solidFill>
                  <a:srgbClr val="000000"/>
                </a:solidFill>
                <a:latin typeface="Arial"/>
              </a:rPr>
              <a:t>Printed books were far </a:t>
            </a:r>
            <a:r>
              <a:rPr lang="en-US" sz="2500">
                <a:solidFill>
                  <a:srgbClr val="000000"/>
                </a:solidFill>
                <a:latin typeface="Arial Bold"/>
              </a:rPr>
              <a:t>cheaper and quicker to produce </a:t>
            </a:r>
            <a:r>
              <a:rPr lang="en-US" sz="2500">
                <a:solidFill>
                  <a:srgbClr val="000000"/>
                </a:solidFill>
                <a:latin typeface="Arial"/>
              </a:rPr>
              <a:t>than manuscripts. More people learned to read and write (became </a:t>
            </a:r>
            <a:r>
              <a:rPr lang="en-US" sz="2500">
                <a:solidFill>
                  <a:srgbClr val="000000"/>
                </a:solidFill>
                <a:latin typeface="Arial Bold"/>
              </a:rPr>
              <a:t>literate</a:t>
            </a:r>
            <a:r>
              <a:rPr lang="en-US" sz="2500">
                <a:solidFill>
                  <a:srgbClr val="000000"/>
                </a:solidFill>
                <a:latin typeface="Arial"/>
              </a:rPr>
              <a:t>). This also meant people read more and were introduced to </a:t>
            </a:r>
            <a:r>
              <a:rPr lang="en-US" sz="2500">
                <a:solidFill>
                  <a:srgbClr val="000000"/>
                </a:solidFill>
                <a:latin typeface="Arial Bold"/>
              </a:rPr>
              <a:t>new ideas</a:t>
            </a:r>
            <a:r>
              <a:rPr lang="en-US" sz="2500">
                <a:solidFill>
                  <a:srgbClr val="000000"/>
                </a:solidFill>
                <a:latin typeface="Arial"/>
              </a:rPr>
              <a:t>. </a:t>
            </a:r>
            <a:r>
              <a:rPr lang="en-US" sz="2500">
                <a:solidFill>
                  <a:srgbClr val="000000"/>
                </a:solidFill>
                <a:latin typeface="Arial Bold"/>
              </a:rPr>
              <a:t>Fiction</a:t>
            </a:r>
            <a:r>
              <a:rPr lang="en-US" sz="2500">
                <a:solidFill>
                  <a:srgbClr val="000000"/>
                </a:solidFill>
                <a:latin typeface="Arial"/>
              </a:rPr>
              <a:t> became popular as people began to read for </a:t>
            </a:r>
            <a:r>
              <a:rPr lang="en-US" sz="2500">
                <a:solidFill>
                  <a:srgbClr val="000000"/>
                </a:solidFill>
                <a:latin typeface="Arial Bold"/>
              </a:rPr>
              <a:t>entertainment</a:t>
            </a:r>
            <a:r>
              <a:rPr lang="en-US" sz="2500">
                <a:solidFill>
                  <a:srgbClr val="000000"/>
                </a:solidFill>
                <a:latin typeface="Arial"/>
              </a:rPr>
              <a:t>. The </a:t>
            </a:r>
            <a:r>
              <a:rPr lang="en-US" sz="2500">
                <a:solidFill>
                  <a:srgbClr val="000000"/>
                </a:solidFill>
                <a:latin typeface="Arial Bold"/>
              </a:rPr>
              <a:t>Catholic Church’s control </a:t>
            </a:r>
            <a:r>
              <a:rPr lang="en-US" sz="2500">
                <a:solidFill>
                  <a:srgbClr val="000000"/>
                </a:solidFill>
                <a:latin typeface="Arial"/>
              </a:rPr>
              <a:t>over learning and ideas declined. People who </a:t>
            </a:r>
            <a:r>
              <a:rPr lang="en-US" sz="2500">
                <a:solidFill>
                  <a:srgbClr val="000000"/>
                </a:solidFill>
                <a:latin typeface="Arial Bold"/>
              </a:rPr>
              <a:t>challenged</a:t>
            </a:r>
            <a:r>
              <a:rPr lang="en-US" sz="2500">
                <a:solidFill>
                  <a:srgbClr val="000000"/>
                </a:solidFill>
                <a:latin typeface="Arial"/>
              </a:rPr>
              <a:t> the Church could spread their ideas quickly and widely. This would be key to </a:t>
            </a:r>
            <a:r>
              <a:rPr lang="en-US" sz="2500">
                <a:solidFill>
                  <a:srgbClr val="000000"/>
                </a:solidFill>
                <a:latin typeface="Arial Bold"/>
              </a:rPr>
              <a:t>The Reformation</a:t>
            </a:r>
            <a:r>
              <a:rPr lang="en-US" sz="2500">
                <a:solidFill>
                  <a:srgbClr val="000000"/>
                </a:solidFill>
                <a:latin typeface="Arial"/>
              </a:rPr>
              <a:t>. The use of </a:t>
            </a:r>
            <a:r>
              <a:rPr lang="en-US" sz="2500">
                <a:solidFill>
                  <a:srgbClr val="000000"/>
                </a:solidFill>
                <a:latin typeface="Arial Bold"/>
              </a:rPr>
              <a:t>Latin declined</a:t>
            </a:r>
            <a:r>
              <a:rPr lang="en-US" sz="2500">
                <a:solidFill>
                  <a:srgbClr val="000000"/>
                </a:solidFill>
                <a:latin typeface="Arial"/>
              </a:rPr>
              <a:t> as books were published in the </a:t>
            </a:r>
            <a:r>
              <a:rPr lang="en-US" sz="2500">
                <a:solidFill>
                  <a:srgbClr val="000000"/>
                </a:solidFill>
                <a:latin typeface="Arial Bold"/>
              </a:rPr>
              <a:t>vernacular</a:t>
            </a:r>
            <a:r>
              <a:rPr lang="en-US" sz="2500">
                <a:solidFill>
                  <a:srgbClr val="000000"/>
                </a:solidFill>
                <a:latin typeface="Arial"/>
              </a:rPr>
              <a:t> (the language as spoken by people in their native country). The invention of the moveable type printing press was the single </a:t>
            </a:r>
            <a:r>
              <a:rPr lang="en-US" sz="2500">
                <a:solidFill>
                  <a:srgbClr val="000000"/>
                </a:solidFill>
                <a:latin typeface="Arial Bold"/>
              </a:rPr>
              <a:t>most important factor in the spread of the Renaissance </a:t>
            </a:r>
            <a:r>
              <a:rPr lang="en-US" sz="2500">
                <a:solidFill>
                  <a:srgbClr val="000000"/>
                </a:solidFill>
                <a:latin typeface="Arial"/>
              </a:rPr>
              <a:t>throughout Europe.</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2448"/>
                </a:solidFill>
                <a:latin typeface="Arial Bold"/>
              </a:rPr>
              <a:t>Navigational Technology</a:t>
            </a:r>
          </a:p>
        </p:txBody>
      </p:sp>
      <p:sp>
        <p:nvSpPr>
          <p:cNvPr name="TextBox 7" id="7"/>
          <p:cNvSpPr txBox="true"/>
          <p:nvPr/>
        </p:nvSpPr>
        <p:spPr>
          <a:xfrm rot="0">
            <a:off x="1028700" y="2120899"/>
            <a:ext cx="15609955"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Before the Age of Exploration, sailors stayed close to the shoreline. Advances in technology made navigation easier and made it possible for ships to sail out into the ocean to explore. </a:t>
            </a:r>
            <a:r>
              <a:rPr lang="en-US" sz="3000">
                <a:solidFill>
                  <a:srgbClr val="000000"/>
                </a:solidFill>
                <a:latin typeface="Arial Bold"/>
              </a:rPr>
              <a:t>Cartographers </a:t>
            </a:r>
            <a:r>
              <a:rPr lang="en-US" sz="3000">
                <a:solidFill>
                  <a:srgbClr val="000000"/>
                </a:solidFill>
                <a:latin typeface="Arial"/>
              </a:rPr>
              <a:t>started using </a:t>
            </a:r>
            <a:r>
              <a:rPr lang="en-US" sz="3000">
                <a:solidFill>
                  <a:srgbClr val="000000"/>
                </a:solidFill>
                <a:latin typeface="Arial Bold"/>
              </a:rPr>
              <a:t>more detailed maps from Constantinople</a:t>
            </a:r>
            <a:r>
              <a:rPr lang="en-US" sz="3000">
                <a:solidFill>
                  <a:srgbClr val="000000"/>
                </a:solidFill>
                <a:latin typeface="Arial"/>
              </a:rPr>
              <a:t>. The Portuguese developed </a:t>
            </a:r>
            <a:r>
              <a:rPr lang="en-US" sz="3000">
                <a:solidFill>
                  <a:srgbClr val="000000"/>
                </a:solidFill>
                <a:latin typeface="Arial Bold"/>
              </a:rPr>
              <a:t>portolan charts</a:t>
            </a:r>
            <a:r>
              <a:rPr lang="en-US" sz="3000">
                <a:solidFill>
                  <a:srgbClr val="000000"/>
                </a:solidFill>
                <a:latin typeface="Arial"/>
              </a:rPr>
              <a:t>, which mapped coastlines and harbours more accurately and also recorded currents, tides and depth. Maps were </a:t>
            </a:r>
            <a:r>
              <a:rPr lang="en-US" sz="3000">
                <a:solidFill>
                  <a:srgbClr val="000000"/>
                </a:solidFill>
                <a:latin typeface="Arial Bold"/>
              </a:rPr>
              <a:t>regularly updated </a:t>
            </a:r>
            <a:r>
              <a:rPr lang="en-US" sz="3000">
                <a:solidFill>
                  <a:srgbClr val="000000"/>
                </a:solidFill>
                <a:latin typeface="Arial"/>
              </a:rPr>
              <a:t>by returning explorers. Specific innovations include: </a:t>
            </a:r>
          </a:p>
          <a:p>
            <a:pPr algn="l" marL="647700" indent="-323850" lvl="1">
              <a:lnSpc>
                <a:spcPts val="4200"/>
              </a:lnSpc>
              <a:buFont typeface="Arial"/>
              <a:buChar char="•"/>
            </a:pPr>
            <a:r>
              <a:rPr lang="en-US" sz="3000">
                <a:solidFill>
                  <a:srgbClr val="000000"/>
                </a:solidFill>
                <a:latin typeface="Arial"/>
              </a:rPr>
              <a:t>A </a:t>
            </a:r>
            <a:r>
              <a:rPr lang="en-US" sz="3000">
                <a:solidFill>
                  <a:srgbClr val="000000"/>
                </a:solidFill>
                <a:latin typeface="Arial Bold"/>
              </a:rPr>
              <a:t>quadrant </a:t>
            </a:r>
            <a:r>
              <a:rPr lang="en-US" sz="3000">
                <a:solidFill>
                  <a:srgbClr val="000000"/>
                </a:solidFill>
                <a:latin typeface="Arial"/>
              </a:rPr>
              <a:t>and an </a:t>
            </a:r>
            <a:r>
              <a:rPr lang="en-US" sz="3000">
                <a:solidFill>
                  <a:srgbClr val="000000"/>
                </a:solidFill>
                <a:latin typeface="Arial Bold"/>
              </a:rPr>
              <a:t>astrolabe</a:t>
            </a:r>
            <a:r>
              <a:rPr lang="en-US" sz="3000">
                <a:solidFill>
                  <a:srgbClr val="000000"/>
                </a:solidFill>
                <a:latin typeface="Arial"/>
              </a:rPr>
              <a:t> were used to determine a ship’s latitude (the distance from the equator) by the position of the stars and the sun.</a:t>
            </a:r>
          </a:p>
          <a:p>
            <a:pPr algn="l" marL="647700" indent="-323850" lvl="1">
              <a:lnSpc>
                <a:spcPts val="4200"/>
              </a:lnSpc>
              <a:buFont typeface="Arial"/>
              <a:buChar char="•"/>
            </a:pPr>
            <a:r>
              <a:rPr lang="en-US" sz="3000">
                <a:solidFill>
                  <a:srgbClr val="000000"/>
                </a:solidFill>
                <a:latin typeface="Arial"/>
              </a:rPr>
              <a:t>A </a:t>
            </a:r>
            <a:r>
              <a:rPr lang="en-US" sz="3000">
                <a:solidFill>
                  <a:srgbClr val="000000"/>
                </a:solidFill>
                <a:latin typeface="Arial Bold"/>
              </a:rPr>
              <a:t>compass </a:t>
            </a:r>
            <a:r>
              <a:rPr lang="en-US" sz="3000">
                <a:solidFill>
                  <a:srgbClr val="000000"/>
                </a:solidFill>
                <a:latin typeface="Arial"/>
              </a:rPr>
              <a:t>used magnetism to locate north and identify the direction of travel.</a:t>
            </a:r>
          </a:p>
          <a:p>
            <a:pPr algn="l" marL="647700" indent="-323850" lvl="1">
              <a:lnSpc>
                <a:spcPts val="4200"/>
              </a:lnSpc>
              <a:buFont typeface="Arial"/>
              <a:buChar char="•"/>
            </a:pPr>
            <a:r>
              <a:rPr lang="en-US" sz="3000">
                <a:solidFill>
                  <a:srgbClr val="000000"/>
                </a:solidFill>
                <a:latin typeface="Arial"/>
              </a:rPr>
              <a:t>A </a:t>
            </a:r>
            <a:r>
              <a:rPr lang="en-US" sz="3000">
                <a:solidFill>
                  <a:srgbClr val="000000"/>
                </a:solidFill>
                <a:latin typeface="Arial Bold"/>
              </a:rPr>
              <a:t>log and line </a:t>
            </a:r>
            <a:r>
              <a:rPr lang="en-US" sz="3000">
                <a:solidFill>
                  <a:srgbClr val="000000"/>
                </a:solidFill>
                <a:latin typeface="Arial"/>
              </a:rPr>
              <a:t>was used to measure a ship’s speed in knots.</a:t>
            </a:r>
          </a:p>
          <a:p>
            <a:pPr algn="l" marL="647700" indent="-323850" lvl="1">
              <a:lnSpc>
                <a:spcPts val="4200"/>
              </a:lnSpc>
              <a:buFont typeface="Arial"/>
              <a:buChar char="•"/>
            </a:pPr>
            <a:r>
              <a:rPr lang="en-US" sz="3000">
                <a:solidFill>
                  <a:srgbClr val="000000"/>
                </a:solidFill>
                <a:latin typeface="Arial"/>
              </a:rPr>
              <a:t>A </a:t>
            </a:r>
            <a:r>
              <a:rPr lang="en-US" sz="3000">
                <a:solidFill>
                  <a:srgbClr val="000000"/>
                </a:solidFill>
                <a:latin typeface="Arial Bold"/>
              </a:rPr>
              <a:t>line and lead weight </a:t>
            </a:r>
            <a:r>
              <a:rPr lang="en-US" sz="3000">
                <a:solidFill>
                  <a:srgbClr val="000000"/>
                </a:solidFill>
                <a:latin typeface="Arial"/>
              </a:rPr>
              <a:t>was used to measure the depth of the water and ensure it was not too shallow for the ship. The captain recorded all of this information regularly in a </a:t>
            </a:r>
            <a:r>
              <a:rPr lang="en-US" sz="3000">
                <a:solidFill>
                  <a:srgbClr val="000000"/>
                </a:solidFill>
                <a:latin typeface="Arial Bold"/>
              </a:rPr>
              <a:t>logbook</a:t>
            </a:r>
            <a:r>
              <a:rPr lang="en-US" sz="3000">
                <a:solidFill>
                  <a:srgbClr val="000000"/>
                </a:solidFill>
                <a:latin typeface="Arial"/>
              </a:rPr>
              <a: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809625"/>
            <a:ext cx="15609955" cy="1050925"/>
          </a:xfrm>
          <a:prstGeom prst="rect">
            <a:avLst/>
          </a:prstGeom>
        </p:spPr>
        <p:txBody>
          <a:bodyPr anchor="t" rtlCol="false" tIns="0" lIns="0" bIns="0" rIns="0">
            <a:spAutoFit/>
          </a:bodyPr>
          <a:lstStyle/>
          <a:p>
            <a:pPr algn="l">
              <a:lnSpc>
                <a:spcPts val="7700"/>
              </a:lnSpc>
            </a:pPr>
            <a:r>
              <a:rPr lang="en-US" sz="5500">
                <a:solidFill>
                  <a:srgbClr val="002448"/>
                </a:solidFill>
                <a:latin typeface="Arial Bold"/>
              </a:rPr>
              <a:t>Impact and Contribution to Historical Change</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1" id="11"/>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new instruments allowed sailors to work out exactly where they were, based on how far they had travelled and how fast, their distance from the equator and the direction of travel. </a:t>
            </a:r>
            <a:r>
              <a:rPr lang="en-US" sz="3000">
                <a:solidFill>
                  <a:srgbClr val="000000"/>
                </a:solidFill>
                <a:latin typeface="Arial"/>
              </a:rPr>
              <a:t>Combined with new and improved maps and ships that were stronger and far more easily managed, these advances made long voyages safer and enabled Europeans to explore unknown regions. The voyages of exploration, European conquest and colonisation of the Americas and the wider world, the Colombian exchange and the Atlantic slavery triangle all depended on the advances.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0"/>
            <a:ext cx="6530628" cy="9725311"/>
          </a:xfrm>
          <a:custGeom>
            <a:avLst/>
            <a:gdLst/>
            <a:ahLst/>
            <a:cxnLst/>
            <a:rect r="r" b="b" t="t" l="l"/>
            <a:pathLst>
              <a:path h="9725311" w="6530628">
                <a:moveTo>
                  <a:pt x="0" y="0"/>
                </a:moveTo>
                <a:lnTo>
                  <a:pt x="6530628" y="0"/>
                </a:lnTo>
                <a:lnTo>
                  <a:pt x="6530628"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Freeform 14" id="14"/>
          <p:cNvSpPr/>
          <p:nvPr/>
        </p:nvSpPr>
        <p:spPr>
          <a:xfrm flipH="false" flipV="false" rot="0">
            <a:off x="7216428" y="0"/>
            <a:ext cx="9722832" cy="9641615"/>
          </a:xfrm>
          <a:custGeom>
            <a:avLst/>
            <a:gdLst/>
            <a:ahLst/>
            <a:cxnLst/>
            <a:rect r="r" b="b" t="t" l="l"/>
            <a:pathLst>
              <a:path h="9641615" w="9722832">
                <a:moveTo>
                  <a:pt x="0" y="0"/>
                </a:moveTo>
                <a:lnTo>
                  <a:pt x="9722832" y="0"/>
                </a:lnTo>
                <a:lnTo>
                  <a:pt x="9722832" y="9641615"/>
                </a:lnTo>
                <a:lnTo>
                  <a:pt x="0" y="9641615"/>
                </a:lnTo>
                <a:lnTo>
                  <a:pt x="0" y="0"/>
                </a:lnTo>
                <a:close/>
              </a:path>
            </a:pathLst>
          </a:custGeom>
          <a:blipFill>
            <a:blip r:embed="rId10"/>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71525"/>
            <a:ext cx="15910560" cy="1244600"/>
          </a:xfrm>
          <a:prstGeom prst="rect">
            <a:avLst/>
          </a:prstGeom>
        </p:spPr>
        <p:txBody>
          <a:bodyPr anchor="t" rtlCol="false" tIns="0" lIns="0" bIns="0" rIns="0">
            <a:spAutoFit/>
          </a:bodyPr>
          <a:lstStyle/>
          <a:p>
            <a:pPr algn="l">
              <a:lnSpc>
                <a:spcPts val="9100"/>
              </a:lnSpc>
            </a:pPr>
            <a:r>
              <a:rPr lang="en-US" sz="6500">
                <a:solidFill>
                  <a:srgbClr val="002448"/>
                </a:solidFill>
                <a:latin typeface="Arial Bold"/>
              </a:rPr>
              <a:t>Questions Pg 406 (Artefact, 2nd Edition)</a:t>
            </a:r>
          </a:p>
        </p:txBody>
      </p:sp>
      <p:sp>
        <p:nvSpPr>
          <p:cNvPr name="TextBox 7" id="7"/>
          <p:cNvSpPr txBox="true"/>
          <p:nvPr/>
        </p:nvSpPr>
        <p:spPr>
          <a:xfrm rot="0">
            <a:off x="1028700" y="2120899"/>
            <a:ext cx="15609955" cy="4848225"/>
          </a:xfrm>
          <a:prstGeom prst="rect">
            <a:avLst/>
          </a:prstGeom>
        </p:spPr>
        <p:txBody>
          <a:bodyPr anchor="t" rtlCol="false" tIns="0" lIns="0" bIns="0" rIns="0">
            <a:spAutoFit/>
          </a:bodyPr>
          <a:lstStyle/>
          <a:p>
            <a:pPr algn="l" marL="647700" indent="-323850" lvl="1">
              <a:lnSpc>
                <a:spcPts val="4200"/>
              </a:lnSpc>
              <a:buAutoNum type="arabicPeriod" startAt="1"/>
            </a:pPr>
            <a:r>
              <a:rPr lang="en-US" sz="3000">
                <a:solidFill>
                  <a:srgbClr val="000000"/>
                </a:solidFill>
                <a:latin typeface="Arial"/>
              </a:rPr>
              <a:t>What were the most common weapons during the Renaissance era?</a:t>
            </a:r>
          </a:p>
          <a:p>
            <a:pPr algn="l" marL="647700" indent="-323850" lvl="1">
              <a:lnSpc>
                <a:spcPts val="4200"/>
              </a:lnSpc>
              <a:buAutoNum type="arabicPeriod" startAt="1"/>
            </a:pPr>
            <a:r>
              <a:rPr lang="en-US" sz="3000">
                <a:solidFill>
                  <a:srgbClr val="000000"/>
                </a:solidFill>
                <a:latin typeface="Arial"/>
              </a:rPr>
              <a:t>Where did gunpowder originate?</a:t>
            </a:r>
          </a:p>
          <a:p>
            <a:pPr algn="l" marL="647700" indent="-323850" lvl="1">
              <a:lnSpc>
                <a:spcPts val="4200"/>
              </a:lnSpc>
              <a:buAutoNum type="arabicPeriod" startAt="1"/>
            </a:pPr>
            <a:r>
              <a:rPr lang="en-US" sz="3000">
                <a:solidFill>
                  <a:srgbClr val="000000"/>
                </a:solidFill>
                <a:latin typeface="Arial"/>
              </a:rPr>
              <a:t>How did gunpowder change warfare?</a:t>
            </a:r>
          </a:p>
          <a:p>
            <a:pPr algn="l" marL="647700" indent="-323850" lvl="1">
              <a:lnSpc>
                <a:spcPts val="4200"/>
              </a:lnSpc>
              <a:buAutoNum type="arabicPeriod" startAt="1"/>
            </a:pPr>
            <a:r>
              <a:rPr lang="en-US" sz="3000">
                <a:solidFill>
                  <a:srgbClr val="000000"/>
                </a:solidFill>
                <a:latin typeface="Arial"/>
              </a:rPr>
              <a:t>Who invented the movable type printing press and when?</a:t>
            </a:r>
          </a:p>
          <a:p>
            <a:pPr algn="l" marL="647700" indent="-323850" lvl="1">
              <a:lnSpc>
                <a:spcPts val="4200"/>
              </a:lnSpc>
              <a:buAutoNum type="arabicPeriod" startAt="1"/>
            </a:pPr>
            <a:r>
              <a:rPr lang="en-US" sz="3000">
                <a:solidFill>
                  <a:srgbClr val="000000"/>
                </a:solidFill>
                <a:latin typeface="Arial"/>
              </a:rPr>
              <a:t>How did the printing press contribute to changes in European societies?</a:t>
            </a:r>
          </a:p>
          <a:p>
            <a:pPr algn="l" marL="647700" indent="-323850" lvl="1">
              <a:lnSpc>
                <a:spcPts val="4200"/>
              </a:lnSpc>
              <a:buAutoNum type="arabicPeriod" startAt="1"/>
            </a:pPr>
            <a:r>
              <a:rPr lang="en-US" sz="3000">
                <a:solidFill>
                  <a:srgbClr val="000000"/>
                </a:solidFill>
                <a:latin typeface="Arial"/>
              </a:rPr>
              <a:t>How did the School of Navigation help technological innovation?</a:t>
            </a:r>
          </a:p>
          <a:p>
            <a:pPr algn="l" marL="647700" indent="-323850" lvl="1">
              <a:lnSpc>
                <a:spcPts val="4200"/>
              </a:lnSpc>
              <a:buAutoNum type="arabicPeriod" startAt="1"/>
            </a:pPr>
            <a:r>
              <a:rPr lang="en-US" sz="3000">
                <a:solidFill>
                  <a:srgbClr val="000000"/>
                </a:solidFill>
                <a:latin typeface="Arial"/>
              </a:rPr>
              <a:t>Name and explain one of the navigational instruments that helped European ships during the Age of Exploration.</a:t>
            </a:r>
          </a:p>
          <a:p>
            <a:pPr algn="l" marL="647700" indent="-323850" lvl="1">
              <a:lnSpc>
                <a:spcPts val="4200"/>
              </a:lnSpc>
              <a:buAutoNum type="arabicPeriod" startAt="1"/>
            </a:pPr>
            <a:r>
              <a:rPr lang="en-US" sz="3000">
                <a:solidFill>
                  <a:srgbClr val="000000"/>
                </a:solidFill>
                <a:latin typeface="Arial"/>
              </a:rPr>
              <a:t>What innovations in ship building can be seen in the fifteenth century?</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3"/>
            <a:ext cx="18288000" cy="1152525"/>
          </a:xfrm>
          <a:prstGeom prst="rect">
            <a:avLst/>
          </a:prstGeom>
        </p:spPr>
        <p:txBody>
          <a:bodyPr anchor="t" rtlCol="false" tIns="0" lIns="0" bIns="0" rIns="0">
            <a:spAutoFit/>
          </a:bodyPr>
          <a:lstStyle/>
          <a:p>
            <a:pPr algn="ctr">
              <a:lnSpc>
                <a:spcPts val="8400"/>
              </a:lnSpc>
            </a:pPr>
            <a:r>
              <a:rPr lang="en-US" sz="6000" spc="270">
                <a:solidFill>
                  <a:srgbClr val="004AAD"/>
                </a:solidFill>
                <a:latin typeface="Arial Bold"/>
              </a:rPr>
              <a:t>33.4: TECHNOLGY IN INDUSTRIAL SOCIETY</a:t>
            </a:r>
          </a:p>
        </p:txBody>
      </p:sp>
      <p:sp>
        <p:nvSpPr>
          <p:cNvPr name="TextBox 4" id="4"/>
          <p:cNvSpPr txBox="true"/>
          <p:nvPr/>
        </p:nvSpPr>
        <p:spPr>
          <a:xfrm rot="0">
            <a:off x="351797" y="3948422"/>
            <a:ext cx="17584398" cy="904875"/>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rPr>
              <a:t>33.4: technolgy in industrial society</a:t>
            </a:r>
          </a:p>
        </p:txBody>
      </p:sp>
      <p:sp>
        <p:nvSpPr>
          <p:cNvPr name="TextBox 5" id="5"/>
          <p:cNvSpPr txBox="true"/>
          <p:nvPr/>
        </p:nvSpPr>
        <p:spPr>
          <a:xfrm rot="0">
            <a:off x="15530432" y="-14772"/>
            <a:ext cx="2312089"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33</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 mya - Present</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1" id="11"/>
          <p:cNvSpPr txBox="true"/>
          <p:nvPr/>
        </p:nvSpPr>
        <p:spPr>
          <a:xfrm rot="0">
            <a:off x="0" y="9613901"/>
            <a:ext cx="9858375"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Two &amp; Three: The History of the World</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2448"/>
                </a:solidFill>
                <a:latin typeface="Arial Bold"/>
              </a:rPr>
              <a:t>Agricultural Innovation</a:t>
            </a:r>
          </a:p>
        </p:txBody>
      </p:sp>
      <p:sp>
        <p:nvSpPr>
          <p:cNvPr name="TextBox 7" id="7"/>
          <p:cNvSpPr txBox="true"/>
          <p:nvPr/>
        </p:nvSpPr>
        <p:spPr>
          <a:xfrm rot="0">
            <a:off x="1028700" y="2139949"/>
            <a:ext cx="15609955" cy="7051675"/>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period from 1751 to 1901 saw huge changes across Europe, particularly in Britain. The population soared from 5 million in 1751 to 8 million in 1801 to 16 million in 1851 and 30 million in 1901. Significant changes in technology was needed to support this population. </a:t>
            </a:r>
          </a:p>
          <a:p>
            <a:pPr algn="l">
              <a:lnSpc>
                <a:spcPts val="3500"/>
              </a:lnSpc>
            </a:pPr>
            <a:r>
              <a:rPr lang="en-US" sz="2500">
                <a:solidFill>
                  <a:srgbClr val="000000"/>
                </a:solidFill>
                <a:latin typeface="Arial Bold"/>
              </a:rPr>
              <a:t>Charles Townshend's</a:t>
            </a:r>
            <a:r>
              <a:rPr lang="en-US" sz="2500">
                <a:solidFill>
                  <a:srgbClr val="000000"/>
                </a:solidFill>
                <a:latin typeface="Arial"/>
              </a:rPr>
              <a:t> </a:t>
            </a:r>
            <a:r>
              <a:rPr lang="en-US" sz="2500">
                <a:solidFill>
                  <a:srgbClr val="000000"/>
                </a:solidFill>
                <a:latin typeface="Arial Bold"/>
              </a:rPr>
              <a:t>Norfolk system </a:t>
            </a:r>
            <a:r>
              <a:rPr lang="en-US" sz="2500">
                <a:solidFill>
                  <a:srgbClr val="000000"/>
                </a:solidFill>
                <a:latin typeface="Arial"/>
              </a:rPr>
              <a:t>involved a four-crop rotation cycle of wheat, turnips, oats/barley and clover/grass over four years. Instead of leaving a field fallow every year, the important nutrients could be returned to the soil by growing turnips, clover or grass. Each crop could feed humans, animals or both.</a:t>
            </a:r>
          </a:p>
          <a:p>
            <a:pPr algn="l">
              <a:lnSpc>
                <a:spcPts val="3500"/>
              </a:lnSpc>
            </a:pPr>
            <a:r>
              <a:rPr lang="en-US" sz="2500">
                <a:solidFill>
                  <a:srgbClr val="000000"/>
                </a:solidFill>
                <a:latin typeface="Arial"/>
              </a:rPr>
              <a:t>Landlords began to insist that their tenants practise an older method called </a:t>
            </a:r>
            <a:r>
              <a:rPr lang="en-US" sz="2500">
                <a:solidFill>
                  <a:srgbClr val="000000"/>
                </a:solidFill>
                <a:latin typeface="Arial Bold"/>
              </a:rPr>
              <a:t>enclosure</a:t>
            </a:r>
            <a:r>
              <a:rPr lang="en-US" sz="2500">
                <a:solidFill>
                  <a:srgbClr val="000000"/>
                </a:solidFill>
                <a:latin typeface="Arial"/>
              </a:rPr>
              <a:t>: each tenant farmer's fields were grouped together in one small farm, fenced off, instead of in strips all across the landlord's land.</a:t>
            </a:r>
          </a:p>
          <a:p>
            <a:pPr algn="l">
              <a:lnSpc>
                <a:spcPts val="3500"/>
              </a:lnSpc>
            </a:pPr>
            <a:r>
              <a:rPr lang="en-US" sz="2500">
                <a:solidFill>
                  <a:srgbClr val="000000"/>
                </a:solidFill>
                <a:latin typeface="Arial Bold"/>
              </a:rPr>
              <a:t>Robert Bakewell</a:t>
            </a:r>
            <a:r>
              <a:rPr lang="en-US" sz="2500">
                <a:solidFill>
                  <a:srgbClr val="000000"/>
                </a:solidFill>
                <a:latin typeface="Arial"/>
              </a:rPr>
              <a:t> developed a method known as </a:t>
            </a:r>
            <a:r>
              <a:rPr lang="en-US" sz="2500">
                <a:solidFill>
                  <a:srgbClr val="000000"/>
                </a:solidFill>
                <a:latin typeface="Arial Bold"/>
              </a:rPr>
              <a:t>selective breeding</a:t>
            </a:r>
            <a:r>
              <a:rPr lang="en-US" sz="2500">
                <a:solidFill>
                  <a:srgbClr val="000000"/>
                </a:solidFill>
                <a:latin typeface="Arial"/>
              </a:rPr>
              <a:t>; reserving the largest or most suitable animals for breeding rather than for meat. Larger and healthier animals were bred and meat became more widely available. </a:t>
            </a:r>
          </a:p>
          <a:p>
            <a:pPr algn="l">
              <a:lnSpc>
                <a:spcPts val="3500"/>
              </a:lnSpc>
            </a:pPr>
            <a:r>
              <a:rPr lang="en-US" sz="2500">
                <a:solidFill>
                  <a:srgbClr val="000000"/>
                </a:solidFill>
                <a:latin typeface="Arial Bold"/>
              </a:rPr>
              <a:t>Jethro Tull </a:t>
            </a:r>
            <a:r>
              <a:rPr lang="en-US" sz="2500">
                <a:solidFill>
                  <a:srgbClr val="000000"/>
                </a:solidFill>
                <a:latin typeface="Arial"/>
              </a:rPr>
              <a:t>invented the </a:t>
            </a:r>
            <a:r>
              <a:rPr lang="en-US" sz="2500">
                <a:solidFill>
                  <a:srgbClr val="000000"/>
                </a:solidFill>
                <a:latin typeface="Arial Bold"/>
              </a:rPr>
              <a:t>seed drill </a:t>
            </a:r>
            <a:r>
              <a:rPr lang="en-US" sz="2500">
                <a:solidFill>
                  <a:srgbClr val="000000"/>
                </a:solidFill>
                <a:latin typeface="Arial"/>
              </a:rPr>
              <a:t>- a machine, pulled by a horse or an ox, that sowed seeds at the right depth and in straight rows. Before this, seeds were scattered by hand and many were wasted. This new method made sowing more efficient. </a:t>
            </a:r>
          </a:p>
          <a:p>
            <a:pPr algn="l">
              <a:lnSpc>
                <a:spcPts val="3500"/>
              </a:lnSpc>
            </a:pPr>
            <a:r>
              <a:rPr lang="en-US" sz="2500">
                <a:solidFill>
                  <a:srgbClr val="000000"/>
                </a:solidFill>
                <a:latin typeface="Arial Bold"/>
              </a:rPr>
              <a:t>Cyrus McCormick </a:t>
            </a:r>
            <a:r>
              <a:rPr lang="en-US" sz="2500">
                <a:solidFill>
                  <a:srgbClr val="000000"/>
                </a:solidFill>
                <a:latin typeface="Arial"/>
              </a:rPr>
              <a:t>invented a </a:t>
            </a:r>
            <a:r>
              <a:rPr lang="en-US" sz="2500">
                <a:solidFill>
                  <a:srgbClr val="000000"/>
                </a:solidFill>
                <a:latin typeface="Arial Bold"/>
              </a:rPr>
              <a:t>mechanical reaper</a:t>
            </a:r>
            <a:r>
              <a:rPr lang="en-US" sz="2500">
                <a:solidFill>
                  <a:srgbClr val="000000"/>
                </a:solidFill>
                <a:latin typeface="Arial"/>
              </a:rPr>
              <a:t>. This was a horse-drawn cart with a cutting blade that cut crops neatly in straight rows. Crop harvesting became faster and cheaper.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0"/>
            <a:ext cx="5148669" cy="5203442"/>
          </a:xfrm>
          <a:custGeom>
            <a:avLst/>
            <a:gdLst/>
            <a:ahLst/>
            <a:cxnLst/>
            <a:rect r="r" b="b" t="t" l="l"/>
            <a:pathLst>
              <a:path h="5203442" w="5148669">
                <a:moveTo>
                  <a:pt x="0" y="0"/>
                </a:moveTo>
                <a:lnTo>
                  <a:pt x="5148669" y="0"/>
                </a:lnTo>
                <a:lnTo>
                  <a:pt x="5148669" y="5203442"/>
                </a:lnTo>
                <a:lnTo>
                  <a:pt x="0" y="5203442"/>
                </a:lnTo>
                <a:lnTo>
                  <a:pt x="0" y="0"/>
                </a:lnTo>
                <a:close/>
              </a:path>
            </a:pathLst>
          </a:custGeom>
          <a:blipFill>
            <a:blip r:embed="rId6"/>
            <a:stretch>
              <a:fillRect l="0" t="0" r="0" b="0"/>
            </a:stretch>
          </a:blipFill>
        </p:spPr>
      </p:sp>
      <p:sp>
        <p:nvSpPr>
          <p:cNvPr name="Freeform 11" id="11"/>
          <p:cNvSpPr/>
          <p:nvPr/>
        </p:nvSpPr>
        <p:spPr>
          <a:xfrm flipH="false" flipV="false" rot="0">
            <a:off x="5756681" y="548669"/>
            <a:ext cx="11182579" cy="4106103"/>
          </a:xfrm>
          <a:custGeom>
            <a:avLst/>
            <a:gdLst/>
            <a:ahLst/>
            <a:cxnLst/>
            <a:rect r="r" b="b" t="t" l="l"/>
            <a:pathLst>
              <a:path h="4106103" w="11182579">
                <a:moveTo>
                  <a:pt x="0" y="0"/>
                </a:moveTo>
                <a:lnTo>
                  <a:pt x="11182579" y="0"/>
                </a:lnTo>
                <a:lnTo>
                  <a:pt x="11182579" y="4106104"/>
                </a:lnTo>
                <a:lnTo>
                  <a:pt x="0" y="4106104"/>
                </a:lnTo>
                <a:lnTo>
                  <a:pt x="0" y="0"/>
                </a:lnTo>
                <a:close/>
              </a:path>
            </a:pathLst>
          </a:custGeom>
          <a:blipFill>
            <a:blip r:embed="rId7"/>
            <a:stretch>
              <a:fillRect l="0" t="0" r="0" b="0"/>
            </a:stretch>
          </a:blipFill>
        </p:spPr>
      </p:sp>
      <p:sp>
        <p:nvSpPr>
          <p:cNvPr name="Freeform 12" id="12"/>
          <p:cNvSpPr/>
          <p:nvPr/>
        </p:nvSpPr>
        <p:spPr>
          <a:xfrm flipH="false" flipV="false" rot="0">
            <a:off x="12164803" y="5929365"/>
            <a:ext cx="4774457" cy="3795946"/>
          </a:xfrm>
          <a:custGeom>
            <a:avLst/>
            <a:gdLst/>
            <a:ahLst/>
            <a:cxnLst/>
            <a:rect r="r" b="b" t="t" l="l"/>
            <a:pathLst>
              <a:path h="3795946" w="4774457">
                <a:moveTo>
                  <a:pt x="0" y="0"/>
                </a:moveTo>
                <a:lnTo>
                  <a:pt x="4774457" y="0"/>
                </a:lnTo>
                <a:lnTo>
                  <a:pt x="4774457" y="3795946"/>
                </a:lnTo>
                <a:lnTo>
                  <a:pt x="0" y="3795946"/>
                </a:lnTo>
                <a:lnTo>
                  <a:pt x="0" y="0"/>
                </a:lnTo>
                <a:close/>
              </a:path>
            </a:pathLst>
          </a:custGeom>
          <a:blipFill>
            <a:blip r:embed="rId8"/>
            <a:stretch>
              <a:fillRect l="0" t="0" r="0" b="0"/>
            </a:stretch>
          </a:blipFill>
        </p:spPr>
      </p:sp>
      <p:sp>
        <p:nvSpPr>
          <p:cNvPr name="Freeform 13" id="13"/>
          <p:cNvSpPr/>
          <p:nvPr/>
        </p:nvSpPr>
        <p:spPr>
          <a:xfrm flipH="false" flipV="false" rot="0">
            <a:off x="685800" y="5994755"/>
            <a:ext cx="6322975" cy="3730555"/>
          </a:xfrm>
          <a:custGeom>
            <a:avLst/>
            <a:gdLst/>
            <a:ahLst/>
            <a:cxnLst/>
            <a:rect r="r" b="b" t="t" l="l"/>
            <a:pathLst>
              <a:path h="3730555" w="6322975">
                <a:moveTo>
                  <a:pt x="0" y="0"/>
                </a:moveTo>
                <a:lnTo>
                  <a:pt x="6322975" y="0"/>
                </a:lnTo>
                <a:lnTo>
                  <a:pt x="6322975" y="3730556"/>
                </a:lnTo>
                <a:lnTo>
                  <a:pt x="0" y="3730556"/>
                </a:lnTo>
                <a:lnTo>
                  <a:pt x="0" y="0"/>
                </a:lnTo>
                <a:close/>
              </a:path>
            </a:pathLst>
          </a:custGeom>
          <a:blipFill>
            <a:blip r:embed="rId9"/>
            <a:stretch>
              <a:fillRect l="0" t="0" r="0" b="0"/>
            </a:stretch>
          </a:blipFill>
        </p:spPr>
      </p:sp>
      <p:sp>
        <p:nvSpPr>
          <p:cNvPr name="TextBox 14" id="14"/>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5" id="15"/>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10" tooltip="https://twitter.com/MsEJenkinson"/>
              </a:rPr>
              <a:t>Eimear Jenkinson</a:t>
            </a:r>
            <a:r>
              <a:rPr lang="en-US" sz="2200">
                <a:solidFill>
                  <a:srgbClr val="000000"/>
                </a:solidFill>
                <a:latin typeface="Arial"/>
              </a:rPr>
              <a:t> and </a:t>
            </a:r>
            <a:r>
              <a:rPr lang="en-US" sz="2200" u="sng">
                <a:solidFill>
                  <a:srgbClr val="000000"/>
                </a:solidFill>
                <a:latin typeface="Arial"/>
                <a:hlinkClick r:id="rId11" tooltip="https://twitter.com/Gregg_ONeill"/>
              </a:rPr>
              <a:t>Gregg O'Neill</a:t>
            </a:r>
            <a:r>
              <a:rPr lang="en-US" sz="2200">
                <a:solidFill>
                  <a:srgbClr val="000000"/>
                </a:solidFill>
                <a:latin typeface="Arial"/>
              </a:rPr>
              <a:t> (</a:t>
            </a:r>
            <a:r>
              <a:rPr lang="en-US" sz="2200" u="sng">
                <a:solidFill>
                  <a:srgbClr val="000000"/>
                </a:solidFill>
                <a:latin typeface="Arial"/>
                <a:hlinkClick r:id="rId12" tooltip="https://educate.ie/"/>
              </a:rPr>
              <a:t>educate.ie</a:t>
            </a:r>
            <a:r>
              <a:rPr lang="en-US" sz="2200">
                <a:solidFill>
                  <a:srgbClr val="000000"/>
                </a:solidFill>
                <a:latin typeface="Arial"/>
              </a:rPr>
              <a:t>)</a:t>
            </a:r>
          </a:p>
        </p:txBody>
      </p:sp>
      <p:sp>
        <p:nvSpPr>
          <p:cNvPr name="Freeform 17" id="17"/>
          <p:cNvSpPr/>
          <p:nvPr/>
        </p:nvSpPr>
        <p:spPr>
          <a:xfrm flipH="false" flipV="false" rot="0">
            <a:off x="7008775" y="6039520"/>
            <a:ext cx="5156028" cy="3575636"/>
          </a:xfrm>
          <a:custGeom>
            <a:avLst/>
            <a:gdLst/>
            <a:ahLst/>
            <a:cxnLst/>
            <a:rect r="r" b="b" t="t" l="l"/>
            <a:pathLst>
              <a:path h="3575636" w="5156028">
                <a:moveTo>
                  <a:pt x="0" y="0"/>
                </a:moveTo>
                <a:lnTo>
                  <a:pt x="5156028" y="0"/>
                </a:lnTo>
                <a:lnTo>
                  <a:pt x="5156028" y="3575636"/>
                </a:lnTo>
                <a:lnTo>
                  <a:pt x="0" y="3575636"/>
                </a:lnTo>
                <a:lnTo>
                  <a:pt x="0" y="0"/>
                </a:lnTo>
                <a:close/>
              </a:path>
            </a:pathLst>
          </a:custGeom>
          <a:blipFill>
            <a:blip r:embed="rId13"/>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2448"/>
                </a:solidFill>
                <a:latin typeface="Arial Bold"/>
              </a:rPr>
              <a:t>Manufacturing and Industry</a:t>
            </a:r>
          </a:p>
        </p:txBody>
      </p:sp>
      <p:sp>
        <p:nvSpPr>
          <p:cNvPr name="TextBox 7" id="7"/>
          <p:cNvSpPr txBox="true"/>
          <p:nvPr/>
        </p:nvSpPr>
        <p:spPr>
          <a:xfrm rot="0">
            <a:off x="1028700" y="2120899"/>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There were many causes of the Industrial Revolution which began in Britain in the middle of the 18th Century. </a:t>
            </a:r>
            <a:r>
              <a:rPr lang="en-US" sz="3000">
                <a:solidFill>
                  <a:srgbClr val="000000"/>
                </a:solidFill>
                <a:latin typeface="Arial"/>
              </a:rPr>
              <a:t>One of the most important causes was the invention of the </a:t>
            </a:r>
            <a:r>
              <a:rPr lang="en-US" sz="3000">
                <a:solidFill>
                  <a:srgbClr val="000000"/>
                </a:solidFill>
                <a:latin typeface="Arial Bold"/>
              </a:rPr>
              <a:t>steam engine</a:t>
            </a:r>
            <a:r>
              <a:rPr lang="en-US" sz="3000">
                <a:solidFill>
                  <a:srgbClr val="000000"/>
                </a:solidFill>
                <a:latin typeface="Arial"/>
              </a:rPr>
              <a:t>.</a:t>
            </a:r>
          </a:p>
          <a:p>
            <a:pPr algn="l">
              <a:lnSpc>
                <a:spcPts val="4200"/>
              </a:lnSpc>
            </a:pPr>
            <a:r>
              <a:rPr lang="en-US" sz="3000">
                <a:solidFill>
                  <a:srgbClr val="000000"/>
                </a:solidFill>
                <a:latin typeface="Arial"/>
              </a:rPr>
              <a:t>The steam engine contributed to huge historical change in the 18th and 19th centuries. </a:t>
            </a:r>
          </a:p>
          <a:p>
            <a:pPr algn="l">
              <a:lnSpc>
                <a:spcPts val="4200"/>
              </a:lnSpc>
            </a:pPr>
            <a:r>
              <a:rPr lang="en-US" sz="3000">
                <a:solidFill>
                  <a:srgbClr val="000000"/>
                </a:solidFill>
                <a:latin typeface="Arial"/>
              </a:rPr>
              <a:t>Steam engines built by </a:t>
            </a:r>
            <a:r>
              <a:rPr lang="en-US" sz="3000">
                <a:solidFill>
                  <a:srgbClr val="000000"/>
                </a:solidFill>
                <a:latin typeface="Arial Bold"/>
              </a:rPr>
              <a:t>Thomas Newcomen</a:t>
            </a:r>
            <a:r>
              <a:rPr lang="en-US" sz="3000">
                <a:solidFill>
                  <a:srgbClr val="000000"/>
                </a:solidFill>
                <a:latin typeface="Arial"/>
              </a:rPr>
              <a:t> were first used to pump water out of mines with </a:t>
            </a:r>
            <a:r>
              <a:rPr lang="en-US" sz="3000">
                <a:solidFill>
                  <a:srgbClr val="000000"/>
                </a:solidFill>
                <a:latin typeface="Arial Bold"/>
              </a:rPr>
              <a:t>James Watt </a:t>
            </a:r>
            <a:r>
              <a:rPr lang="en-US" sz="3000">
                <a:solidFill>
                  <a:srgbClr val="000000"/>
                </a:solidFill>
                <a:latin typeface="Arial"/>
              </a:rPr>
              <a:t>making improvements to the early steam engines. His most important improvement was the addition of a </a:t>
            </a:r>
            <a:r>
              <a:rPr lang="en-US" sz="3000">
                <a:solidFill>
                  <a:srgbClr val="000000"/>
                </a:solidFill>
                <a:latin typeface="Arial Bold"/>
              </a:rPr>
              <a:t>flywheel</a:t>
            </a:r>
            <a:r>
              <a:rPr lang="en-US" sz="3000">
                <a:solidFill>
                  <a:srgbClr val="000000"/>
                </a:solidFill>
                <a:latin typeface="Arial"/>
              </a:rPr>
              <a:t>. The old steam engines had only an up-and-down motion (movement). Watt’s engine had a </a:t>
            </a:r>
            <a:r>
              <a:rPr lang="en-US" sz="3000">
                <a:solidFill>
                  <a:srgbClr val="000000"/>
                </a:solidFill>
                <a:latin typeface="Arial Bold"/>
              </a:rPr>
              <a:t>rotary (turning) motion</a:t>
            </a:r>
            <a:r>
              <a:rPr lang="en-US" sz="3000">
                <a:solidFill>
                  <a:srgbClr val="000000"/>
                </a:solidFill>
                <a:latin typeface="Arial"/>
              </a:rPr>
              <a:t>.</a:t>
            </a:r>
          </a:p>
          <a:p>
            <a:pPr algn="l">
              <a:lnSpc>
                <a:spcPts val="4200"/>
              </a:lnSpc>
            </a:pPr>
            <a:r>
              <a:rPr lang="en-US" sz="3000">
                <a:solidFill>
                  <a:srgbClr val="000000"/>
                </a:solidFill>
                <a:latin typeface="Arial"/>
              </a:rPr>
              <a:t>Now steam engines could be used to power other machines, allowing steam engines to power factories. The steam engine was used to power new inventions for making thread and cloth, such as </a:t>
            </a:r>
            <a:r>
              <a:rPr lang="en-US" sz="3000">
                <a:solidFill>
                  <a:srgbClr val="000000"/>
                </a:solidFill>
                <a:latin typeface="Arial Bold"/>
              </a:rPr>
              <a:t>Crompton’s spinning mule </a:t>
            </a:r>
            <a:r>
              <a:rPr lang="en-US" sz="3000">
                <a:solidFill>
                  <a:srgbClr val="000000"/>
                </a:solidFill>
                <a:latin typeface="Arial"/>
              </a:rPr>
              <a:t>or </a:t>
            </a:r>
            <a:r>
              <a:rPr lang="en-US" sz="3000">
                <a:solidFill>
                  <a:srgbClr val="000000"/>
                </a:solidFill>
                <a:latin typeface="Arial Bold"/>
              </a:rPr>
              <a:t>Cartwright’s</a:t>
            </a:r>
            <a:r>
              <a:rPr lang="en-US" sz="3000">
                <a:solidFill>
                  <a:srgbClr val="000000"/>
                </a:solidFill>
                <a:latin typeface="Arial"/>
              </a:rPr>
              <a:t> </a:t>
            </a:r>
            <a:r>
              <a:rPr lang="en-US" sz="3000">
                <a:solidFill>
                  <a:srgbClr val="000000"/>
                </a:solidFill>
                <a:latin typeface="Arial Bold"/>
              </a:rPr>
              <a:t>power loom</a:t>
            </a:r>
            <a:r>
              <a:rPr lang="en-US" sz="3000">
                <a:solidFill>
                  <a:srgbClr val="000000"/>
                </a:solidFill>
                <a:latin typeface="Arial"/>
              </a:rPr>
              <a:t>. These inventions speeded up the manufacture of cloth. The new machines were also bigger than the old spinning wheel and hand loom and were powered by water wheels (and later by steam engines). This meant that they could only be used in mills and factories rather than houses. This led to the growth of factories in cities in Britain.</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1973011"/>
            <a:ext cx="9210851" cy="6340978"/>
          </a:xfrm>
          <a:custGeom>
            <a:avLst/>
            <a:gdLst/>
            <a:ahLst/>
            <a:cxnLst/>
            <a:rect r="r" b="b" t="t" l="l"/>
            <a:pathLst>
              <a:path h="6340978" w="9210851">
                <a:moveTo>
                  <a:pt x="0" y="0"/>
                </a:moveTo>
                <a:lnTo>
                  <a:pt x="9210851" y="0"/>
                </a:lnTo>
                <a:lnTo>
                  <a:pt x="9210851" y="6340978"/>
                </a:lnTo>
                <a:lnTo>
                  <a:pt x="0" y="6340978"/>
                </a:lnTo>
                <a:lnTo>
                  <a:pt x="0" y="0"/>
                </a:lnTo>
                <a:close/>
              </a:path>
            </a:pathLst>
          </a:custGeom>
          <a:blipFill>
            <a:blip r:embed="rId6"/>
            <a:stretch>
              <a:fillRect l="0" t="0" r="0" b="0"/>
            </a:stretch>
          </a:blipFill>
        </p:spPr>
      </p:sp>
      <p:sp>
        <p:nvSpPr>
          <p:cNvPr name="TextBox 11" id="11"/>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Freeform 14" id="14"/>
          <p:cNvSpPr/>
          <p:nvPr/>
        </p:nvSpPr>
        <p:spPr>
          <a:xfrm flipH="false" flipV="false" rot="0">
            <a:off x="9896651" y="1357199"/>
            <a:ext cx="7042609" cy="7572601"/>
          </a:xfrm>
          <a:custGeom>
            <a:avLst/>
            <a:gdLst/>
            <a:ahLst/>
            <a:cxnLst/>
            <a:rect r="r" b="b" t="t" l="l"/>
            <a:pathLst>
              <a:path h="7572601" w="7042609">
                <a:moveTo>
                  <a:pt x="0" y="0"/>
                </a:moveTo>
                <a:lnTo>
                  <a:pt x="7042609" y="0"/>
                </a:lnTo>
                <a:lnTo>
                  <a:pt x="7042609" y="7572602"/>
                </a:lnTo>
                <a:lnTo>
                  <a:pt x="0" y="7572602"/>
                </a:lnTo>
                <a:lnTo>
                  <a:pt x="0" y="0"/>
                </a:lnTo>
                <a:close/>
              </a:path>
            </a:pathLst>
          </a:custGeom>
          <a:blipFill>
            <a:blip r:embed="rId10"/>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2448"/>
                </a:solidFill>
                <a:latin typeface="Arial Bold"/>
              </a:rPr>
              <a:t>Learning Outcomes</a:t>
            </a:r>
          </a:p>
        </p:txBody>
      </p:sp>
      <p:sp>
        <p:nvSpPr>
          <p:cNvPr name="TextBox 7" id="7"/>
          <p:cNvSpPr txBox="true"/>
          <p:nvPr/>
        </p:nvSpPr>
        <p:spPr>
          <a:xfrm rot="0">
            <a:off x="1028700" y="2120899"/>
            <a:ext cx="15609955" cy="11144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3.11 EXPLORE</a:t>
            </a:r>
            <a:r>
              <a:rPr lang="en-US" sz="3000">
                <a:solidFill>
                  <a:srgbClr val="000000"/>
                </a:solidFill>
                <a:latin typeface="Arial"/>
              </a:rPr>
              <a:t> the contribution of technological developments and innovation to historical change.</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7692824" y="0"/>
            <a:ext cx="9246436" cy="6417933"/>
          </a:xfrm>
          <a:custGeom>
            <a:avLst/>
            <a:gdLst/>
            <a:ahLst/>
            <a:cxnLst/>
            <a:rect r="r" b="b" t="t" l="l"/>
            <a:pathLst>
              <a:path h="6417933" w="9246436">
                <a:moveTo>
                  <a:pt x="0" y="0"/>
                </a:moveTo>
                <a:lnTo>
                  <a:pt x="9246436" y="0"/>
                </a:lnTo>
                <a:lnTo>
                  <a:pt x="9246436" y="6417933"/>
                </a:lnTo>
                <a:lnTo>
                  <a:pt x="0" y="6417933"/>
                </a:lnTo>
                <a:lnTo>
                  <a:pt x="0" y="0"/>
                </a:lnTo>
                <a:close/>
              </a:path>
            </a:pathLst>
          </a:custGeom>
          <a:blipFill>
            <a:blip r:embed="rId6"/>
            <a:stretch>
              <a:fillRect l="0" t="0" r="0" b="0"/>
            </a:stretch>
          </a:blipFill>
        </p:spPr>
      </p:sp>
      <p:sp>
        <p:nvSpPr>
          <p:cNvPr name="TextBox 11" id="11"/>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Freeform 14" id="14"/>
          <p:cNvSpPr/>
          <p:nvPr/>
        </p:nvSpPr>
        <p:spPr>
          <a:xfrm flipH="false" flipV="false" rot="0">
            <a:off x="685800" y="3543488"/>
            <a:ext cx="9470027" cy="6181823"/>
          </a:xfrm>
          <a:custGeom>
            <a:avLst/>
            <a:gdLst/>
            <a:ahLst/>
            <a:cxnLst/>
            <a:rect r="r" b="b" t="t" l="l"/>
            <a:pathLst>
              <a:path h="6181823" w="9470027">
                <a:moveTo>
                  <a:pt x="0" y="0"/>
                </a:moveTo>
                <a:lnTo>
                  <a:pt x="9470027" y="0"/>
                </a:lnTo>
                <a:lnTo>
                  <a:pt x="9470027" y="6181823"/>
                </a:lnTo>
                <a:lnTo>
                  <a:pt x="0" y="6181823"/>
                </a:lnTo>
                <a:lnTo>
                  <a:pt x="0" y="0"/>
                </a:lnTo>
                <a:close/>
              </a:path>
            </a:pathLst>
          </a:custGeom>
          <a:blipFill>
            <a:blip r:embed="rId10"/>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8058754" y="0"/>
            <a:ext cx="8880506" cy="9725311"/>
          </a:xfrm>
          <a:custGeom>
            <a:avLst/>
            <a:gdLst/>
            <a:ahLst/>
            <a:cxnLst/>
            <a:rect r="r" b="b" t="t" l="l"/>
            <a:pathLst>
              <a:path h="9725311" w="8880506">
                <a:moveTo>
                  <a:pt x="0" y="0"/>
                </a:moveTo>
                <a:lnTo>
                  <a:pt x="8880506" y="0"/>
                </a:lnTo>
                <a:lnTo>
                  <a:pt x="8880506"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2448"/>
                </a:solidFill>
                <a:latin typeface="Arial Bold"/>
              </a:rPr>
              <a:t>Communication Technology</a:t>
            </a:r>
          </a:p>
        </p:txBody>
      </p:sp>
      <p:sp>
        <p:nvSpPr>
          <p:cNvPr name="TextBox 7" id="7"/>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Friedrich Koenig </a:t>
            </a:r>
            <a:r>
              <a:rPr lang="en-US" sz="3000">
                <a:solidFill>
                  <a:srgbClr val="000000"/>
                </a:solidFill>
                <a:latin typeface="Arial"/>
              </a:rPr>
              <a:t>invented the </a:t>
            </a:r>
            <a:r>
              <a:rPr lang="en-US" sz="3000">
                <a:solidFill>
                  <a:srgbClr val="000000"/>
                </a:solidFill>
                <a:latin typeface="Arial Bold"/>
              </a:rPr>
              <a:t>steam-powered printing press </a:t>
            </a:r>
            <a:r>
              <a:rPr lang="en-US" sz="3000">
                <a:solidFill>
                  <a:srgbClr val="000000"/>
                </a:solidFill>
                <a:latin typeface="Arial"/>
              </a:rPr>
              <a:t>in 1812. This press could print 1,100 sheets per hour and could print on both sides of the page. The Koenig press is a very good example of </a:t>
            </a:r>
            <a:r>
              <a:rPr lang="en-US" sz="3000">
                <a:solidFill>
                  <a:srgbClr val="000000"/>
                </a:solidFill>
                <a:latin typeface="Arial Bold"/>
              </a:rPr>
              <a:t>cross-innovation </a:t>
            </a:r>
            <a:r>
              <a:rPr lang="en-US" sz="3000">
                <a:solidFill>
                  <a:srgbClr val="000000"/>
                </a:solidFill>
                <a:latin typeface="Arial"/>
              </a:rPr>
              <a:t>in technology, where developments in one area (such as steam power) can change another another area (printing).</a:t>
            </a:r>
          </a:p>
          <a:p>
            <a:pPr algn="l">
              <a:lnSpc>
                <a:spcPts val="4200"/>
              </a:lnSpc>
            </a:pPr>
            <a:r>
              <a:rPr lang="en-US" sz="3000">
                <a:solidFill>
                  <a:srgbClr val="000000"/>
                </a:solidFill>
                <a:latin typeface="Arial"/>
              </a:rPr>
              <a:t>The major impact of the Koenig and later steam-powered presses was the growth of mass media, as newspapers could now be produced in much larger quantities, more quickly and with more pages.</a:t>
            </a:r>
          </a:p>
          <a:p>
            <a:pPr algn="l">
              <a:lnSpc>
                <a:spcPts val="4200"/>
              </a:lnSpc>
            </a:pPr>
            <a:r>
              <a:rPr lang="en-US" sz="3000">
                <a:solidFill>
                  <a:srgbClr val="000000"/>
                </a:solidFill>
                <a:latin typeface="Arial"/>
              </a:rPr>
              <a:t>Further innovations in printing followed. For example, colour printing became more common by the end of the nineteenth century, though still very expensive.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757694" y="0"/>
            <a:ext cx="14109672" cy="9725311"/>
          </a:xfrm>
          <a:custGeom>
            <a:avLst/>
            <a:gdLst/>
            <a:ahLst/>
            <a:cxnLst/>
            <a:rect r="r" b="b" t="t" l="l"/>
            <a:pathLst>
              <a:path h="9725311" w="14109672">
                <a:moveTo>
                  <a:pt x="0" y="0"/>
                </a:moveTo>
                <a:lnTo>
                  <a:pt x="14109672" y="0"/>
                </a:lnTo>
                <a:lnTo>
                  <a:pt x="14109672"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2448"/>
                </a:solidFill>
                <a:latin typeface="Arial Bold"/>
              </a:rPr>
              <a:t>Navigational Technology</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invention of the steam engine speeded up the </a:t>
            </a:r>
            <a:r>
              <a:rPr lang="en-US" sz="3000">
                <a:solidFill>
                  <a:srgbClr val="000000"/>
                </a:solidFill>
                <a:latin typeface="Arial Bold"/>
              </a:rPr>
              <a:t>transport revolution</a:t>
            </a:r>
            <a:r>
              <a:rPr lang="en-US" sz="3000">
                <a:solidFill>
                  <a:srgbClr val="000000"/>
                </a:solidFill>
                <a:latin typeface="Arial"/>
              </a:rPr>
              <a:t>. Britain depended on </a:t>
            </a:r>
            <a:r>
              <a:rPr lang="en-US" sz="3000">
                <a:solidFill>
                  <a:srgbClr val="000000"/>
                </a:solidFill>
                <a:latin typeface="Arial Bold"/>
              </a:rPr>
              <a:t>carts</a:t>
            </a:r>
            <a:r>
              <a:rPr lang="en-US" sz="3000">
                <a:solidFill>
                  <a:srgbClr val="000000"/>
                </a:solidFill>
                <a:latin typeface="Arial"/>
              </a:rPr>
              <a:t> and </a:t>
            </a:r>
            <a:r>
              <a:rPr lang="en-US" sz="3000">
                <a:solidFill>
                  <a:srgbClr val="000000"/>
                </a:solidFill>
                <a:latin typeface="Arial Bold"/>
              </a:rPr>
              <a:t>canals</a:t>
            </a:r>
            <a:r>
              <a:rPr lang="en-US" sz="3000">
                <a:solidFill>
                  <a:srgbClr val="000000"/>
                </a:solidFill>
                <a:latin typeface="Arial"/>
              </a:rPr>
              <a:t> for transporting goods; the development of the railways changed all that. The first </a:t>
            </a:r>
            <a:r>
              <a:rPr lang="en-US" sz="3000">
                <a:solidFill>
                  <a:srgbClr val="000000"/>
                </a:solidFill>
                <a:latin typeface="Arial Bold"/>
              </a:rPr>
              <a:t>railways</a:t>
            </a:r>
            <a:r>
              <a:rPr lang="en-US" sz="3000">
                <a:solidFill>
                  <a:srgbClr val="000000"/>
                </a:solidFill>
                <a:latin typeface="Arial"/>
              </a:rPr>
              <a:t> were built to haul coal from coal mines but these railroads used </a:t>
            </a:r>
            <a:r>
              <a:rPr lang="en-US" sz="3000">
                <a:solidFill>
                  <a:srgbClr val="000000"/>
                </a:solidFill>
                <a:latin typeface="Arial Bold"/>
              </a:rPr>
              <a:t>huge stationary steam</a:t>
            </a:r>
            <a:r>
              <a:rPr lang="en-US" sz="3000">
                <a:solidFill>
                  <a:srgbClr val="000000"/>
                </a:solidFill>
                <a:latin typeface="Arial"/>
              </a:rPr>
              <a:t> </a:t>
            </a:r>
            <a:r>
              <a:rPr lang="en-US" sz="3000">
                <a:solidFill>
                  <a:srgbClr val="000000"/>
                </a:solidFill>
                <a:latin typeface="Arial Bold"/>
              </a:rPr>
              <a:t>engines</a:t>
            </a:r>
            <a:r>
              <a:rPr lang="en-US" sz="3000">
                <a:solidFill>
                  <a:srgbClr val="000000"/>
                </a:solidFill>
                <a:latin typeface="Arial"/>
              </a:rPr>
              <a:t>. When </a:t>
            </a:r>
            <a:r>
              <a:rPr lang="en-US" sz="3000">
                <a:solidFill>
                  <a:srgbClr val="000000"/>
                </a:solidFill>
                <a:latin typeface="Arial Bold"/>
              </a:rPr>
              <a:t>Richard</a:t>
            </a:r>
            <a:r>
              <a:rPr lang="en-US" sz="3000">
                <a:solidFill>
                  <a:srgbClr val="000000"/>
                </a:solidFill>
                <a:latin typeface="Arial"/>
              </a:rPr>
              <a:t> </a:t>
            </a:r>
            <a:r>
              <a:rPr lang="en-US" sz="3000">
                <a:solidFill>
                  <a:srgbClr val="000000"/>
                </a:solidFill>
                <a:latin typeface="Arial Bold"/>
              </a:rPr>
              <a:t>Trevithick</a:t>
            </a:r>
            <a:r>
              <a:rPr lang="en-US" sz="3000">
                <a:solidFill>
                  <a:srgbClr val="000000"/>
                </a:solidFill>
                <a:latin typeface="Arial"/>
              </a:rPr>
              <a:t> designed a small engine on wheels, the </a:t>
            </a:r>
            <a:r>
              <a:rPr lang="en-US" sz="3000">
                <a:solidFill>
                  <a:srgbClr val="000000"/>
                </a:solidFill>
                <a:latin typeface="Arial Bold"/>
              </a:rPr>
              <a:t>Railways</a:t>
            </a:r>
            <a:r>
              <a:rPr lang="en-US" sz="3000">
                <a:solidFill>
                  <a:srgbClr val="000000"/>
                </a:solidFill>
                <a:latin typeface="Arial"/>
              </a:rPr>
              <a:t> </a:t>
            </a:r>
            <a:r>
              <a:rPr lang="en-US" sz="3000">
                <a:solidFill>
                  <a:srgbClr val="000000"/>
                </a:solidFill>
                <a:latin typeface="Arial Bold"/>
              </a:rPr>
              <a:t>Age</a:t>
            </a:r>
            <a:r>
              <a:rPr lang="en-US" sz="3000">
                <a:solidFill>
                  <a:srgbClr val="000000"/>
                </a:solidFill>
                <a:latin typeface="Arial"/>
              </a:rPr>
              <a:t> had begun. In </a:t>
            </a:r>
            <a:r>
              <a:rPr lang="en-US" sz="3000">
                <a:solidFill>
                  <a:srgbClr val="000000"/>
                </a:solidFill>
                <a:latin typeface="Arial Bold"/>
              </a:rPr>
              <a:t>1825</a:t>
            </a:r>
            <a:r>
              <a:rPr lang="en-US" sz="3000">
                <a:solidFill>
                  <a:srgbClr val="000000"/>
                </a:solidFill>
                <a:latin typeface="Arial"/>
              </a:rPr>
              <a:t>, the </a:t>
            </a:r>
            <a:r>
              <a:rPr lang="en-US" sz="3000">
                <a:solidFill>
                  <a:srgbClr val="000000"/>
                </a:solidFill>
                <a:latin typeface="Arial Bold"/>
              </a:rPr>
              <a:t>first goods train ran</a:t>
            </a:r>
            <a:r>
              <a:rPr lang="en-US" sz="3000">
                <a:solidFill>
                  <a:srgbClr val="000000"/>
                </a:solidFill>
                <a:latin typeface="Arial"/>
              </a:rPr>
              <a:t> between </a:t>
            </a:r>
            <a:r>
              <a:rPr lang="en-US" sz="3000">
                <a:solidFill>
                  <a:srgbClr val="000000"/>
                </a:solidFill>
                <a:latin typeface="Arial Bold"/>
              </a:rPr>
              <a:t>Stockton</a:t>
            </a:r>
            <a:r>
              <a:rPr lang="en-US" sz="3000">
                <a:solidFill>
                  <a:srgbClr val="000000"/>
                </a:solidFill>
                <a:latin typeface="Arial"/>
              </a:rPr>
              <a:t> and </a:t>
            </a:r>
            <a:r>
              <a:rPr lang="en-US" sz="3000">
                <a:solidFill>
                  <a:srgbClr val="000000"/>
                </a:solidFill>
                <a:latin typeface="Arial Bold"/>
              </a:rPr>
              <a:t>Darlington</a:t>
            </a:r>
            <a:r>
              <a:rPr lang="en-US" sz="3000">
                <a:solidFill>
                  <a:srgbClr val="000000"/>
                </a:solidFill>
                <a:latin typeface="Arial"/>
              </a:rPr>
              <a:t>, built by </a:t>
            </a:r>
            <a:r>
              <a:rPr lang="en-US" sz="3000">
                <a:solidFill>
                  <a:srgbClr val="000000"/>
                </a:solidFill>
                <a:latin typeface="Arial Bold"/>
              </a:rPr>
              <a:t>George</a:t>
            </a:r>
            <a:r>
              <a:rPr lang="en-US" sz="3000">
                <a:solidFill>
                  <a:srgbClr val="000000"/>
                </a:solidFill>
                <a:latin typeface="Arial"/>
              </a:rPr>
              <a:t> </a:t>
            </a:r>
            <a:r>
              <a:rPr lang="en-US" sz="3000">
                <a:solidFill>
                  <a:srgbClr val="000000"/>
                </a:solidFill>
                <a:latin typeface="Arial Bold"/>
              </a:rPr>
              <a:t>Stephenson</a:t>
            </a:r>
            <a:r>
              <a:rPr lang="en-US" sz="3000">
                <a:solidFill>
                  <a:srgbClr val="000000"/>
                </a:solidFill>
                <a:latin typeface="Arial"/>
              </a:rPr>
              <a:t>. The </a:t>
            </a:r>
            <a:r>
              <a:rPr lang="en-US" sz="3000">
                <a:solidFill>
                  <a:srgbClr val="000000"/>
                </a:solidFill>
                <a:latin typeface="Arial Bold"/>
              </a:rPr>
              <a:t>first passenger line </a:t>
            </a:r>
            <a:r>
              <a:rPr lang="en-US" sz="3000">
                <a:solidFill>
                  <a:srgbClr val="000000"/>
                </a:solidFill>
                <a:latin typeface="Arial"/>
              </a:rPr>
              <a:t>was built between </a:t>
            </a:r>
            <a:r>
              <a:rPr lang="en-US" sz="3000">
                <a:solidFill>
                  <a:srgbClr val="000000"/>
                </a:solidFill>
                <a:latin typeface="Arial Bold"/>
              </a:rPr>
              <a:t>Manchester</a:t>
            </a:r>
            <a:r>
              <a:rPr lang="en-US" sz="3000">
                <a:solidFill>
                  <a:srgbClr val="000000"/>
                </a:solidFill>
                <a:latin typeface="Arial"/>
              </a:rPr>
              <a:t> and </a:t>
            </a:r>
            <a:r>
              <a:rPr lang="en-US" sz="3000">
                <a:solidFill>
                  <a:srgbClr val="000000"/>
                </a:solidFill>
                <a:latin typeface="Arial Bold"/>
              </a:rPr>
              <a:t>Liverpool</a:t>
            </a:r>
            <a:r>
              <a:rPr lang="en-US" sz="3000">
                <a:solidFill>
                  <a:srgbClr val="000000"/>
                </a:solidFill>
                <a:latin typeface="Arial"/>
              </a:rPr>
              <a:t> – George and Robert Stephenson’s </a:t>
            </a:r>
            <a:r>
              <a:rPr lang="en-US" sz="3000">
                <a:solidFill>
                  <a:srgbClr val="000000"/>
                </a:solidFill>
                <a:latin typeface="Arial Bold"/>
              </a:rPr>
              <a:t>Rocket</a:t>
            </a:r>
            <a:r>
              <a:rPr lang="en-US" sz="3000">
                <a:solidFill>
                  <a:srgbClr val="000000"/>
                </a:solidFill>
                <a:latin typeface="Arial"/>
              </a:rPr>
              <a:t> ran this line.</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0"/>
            <a:ext cx="7215553" cy="9725311"/>
          </a:xfrm>
          <a:custGeom>
            <a:avLst/>
            <a:gdLst/>
            <a:ahLst/>
            <a:cxnLst/>
            <a:rect r="r" b="b" t="t" l="l"/>
            <a:pathLst>
              <a:path h="9725311" w="7215553">
                <a:moveTo>
                  <a:pt x="0" y="0"/>
                </a:moveTo>
                <a:lnTo>
                  <a:pt x="7215553" y="0"/>
                </a:lnTo>
                <a:lnTo>
                  <a:pt x="7215553"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Freeform 14" id="14"/>
          <p:cNvSpPr/>
          <p:nvPr/>
        </p:nvSpPr>
        <p:spPr>
          <a:xfrm flipH="false" flipV="false" rot="0">
            <a:off x="7901353" y="1198755"/>
            <a:ext cx="9037907" cy="7327801"/>
          </a:xfrm>
          <a:custGeom>
            <a:avLst/>
            <a:gdLst/>
            <a:ahLst/>
            <a:cxnLst/>
            <a:rect r="r" b="b" t="t" l="l"/>
            <a:pathLst>
              <a:path h="7327801" w="9037907">
                <a:moveTo>
                  <a:pt x="0" y="0"/>
                </a:moveTo>
                <a:lnTo>
                  <a:pt x="9037907" y="0"/>
                </a:lnTo>
                <a:lnTo>
                  <a:pt x="9037907" y="7327801"/>
                </a:lnTo>
                <a:lnTo>
                  <a:pt x="0" y="7327801"/>
                </a:lnTo>
                <a:lnTo>
                  <a:pt x="0" y="0"/>
                </a:lnTo>
                <a:close/>
              </a:path>
            </a:pathLst>
          </a:custGeom>
          <a:blipFill>
            <a:blip r:embed="rId10"/>
            <a:stretch>
              <a:fillRect l="0" t="0" r="0"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2448"/>
                </a:solidFill>
                <a:latin typeface="Arial Bold"/>
              </a:rPr>
              <a:t>Technological Inventions</a:t>
            </a:r>
          </a:p>
        </p:txBody>
      </p:sp>
      <p:sp>
        <p:nvSpPr>
          <p:cNvPr name="TextBox 7" id="7"/>
          <p:cNvSpPr txBox="true"/>
          <p:nvPr/>
        </p:nvSpPr>
        <p:spPr>
          <a:xfrm rot="0">
            <a:off x="1028700" y="2120899"/>
            <a:ext cx="15609955" cy="8048625"/>
          </a:xfrm>
          <a:prstGeom prst="rect">
            <a:avLst/>
          </a:prstGeom>
        </p:spPr>
        <p:txBody>
          <a:bodyPr anchor="t" rtlCol="false" tIns="0" lIns="0" bIns="0" rIns="0">
            <a:spAutoFit/>
          </a:bodyPr>
          <a:lstStyle/>
          <a:p>
            <a:pPr algn="l" marL="647700" indent="-323850" lvl="1">
              <a:lnSpc>
                <a:spcPts val="4200"/>
              </a:lnSpc>
              <a:buFont typeface="Arial"/>
              <a:buChar char="•"/>
            </a:pPr>
            <a:r>
              <a:rPr lang="en-US" sz="3000">
                <a:solidFill>
                  <a:srgbClr val="000000"/>
                </a:solidFill>
                <a:latin typeface="Arial Bold Italics"/>
              </a:rPr>
              <a:t>1705</a:t>
            </a:r>
            <a:r>
              <a:rPr lang="en-US" sz="3000">
                <a:solidFill>
                  <a:srgbClr val="000000"/>
                </a:solidFill>
                <a:latin typeface="Arial"/>
              </a:rPr>
              <a:t>– </a:t>
            </a:r>
            <a:r>
              <a:rPr lang="en-US" sz="3000">
                <a:solidFill>
                  <a:srgbClr val="000000"/>
                </a:solidFill>
                <a:latin typeface="Arial Bold Italics"/>
              </a:rPr>
              <a:t>Steam Engine</a:t>
            </a:r>
            <a:r>
              <a:rPr lang="en-US" sz="3000">
                <a:solidFill>
                  <a:srgbClr val="000000"/>
                </a:solidFill>
                <a:latin typeface="Arial Italics"/>
              </a:rPr>
              <a:t> </a:t>
            </a:r>
            <a:r>
              <a:rPr lang="en-US" sz="3000">
                <a:solidFill>
                  <a:srgbClr val="000000"/>
                </a:solidFill>
                <a:latin typeface="Arial"/>
              </a:rPr>
              <a:t>– used to pump water out of mines, invented by </a:t>
            </a:r>
            <a:r>
              <a:rPr lang="en-US" sz="3000">
                <a:solidFill>
                  <a:srgbClr val="000000"/>
                </a:solidFill>
                <a:latin typeface="Arial Bold Italics"/>
              </a:rPr>
              <a:t>Thomas Newcomen</a:t>
            </a:r>
          </a:p>
          <a:p>
            <a:pPr algn="l" marL="647700" indent="-323850" lvl="1">
              <a:lnSpc>
                <a:spcPts val="4200"/>
              </a:lnSpc>
              <a:buFont typeface="Arial"/>
              <a:buChar char="•"/>
            </a:pPr>
            <a:r>
              <a:rPr lang="en-US" sz="3000">
                <a:solidFill>
                  <a:srgbClr val="000000"/>
                </a:solidFill>
                <a:latin typeface="Arial Bold Italics"/>
              </a:rPr>
              <a:t>1709</a:t>
            </a:r>
            <a:r>
              <a:rPr lang="en-US" sz="3000">
                <a:solidFill>
                  <a:srgbClr val="000000"/>
                </a:solidFill>
                <a:latin typeface="Arial"/>
              </a:rPr>
              <a:t>– </a:t>
            </a:r>
            <a:r>
              <a:rPr lang="en-US" sz="3000">
                <a:solidFill>
                  <a:srgbClr val="000000"/>
                </a:solidFill>
                <a:latin typeface="Arial Bold Italics"/>
              </a:rPr>
              <a:t>Coke</a:t>
            </a:r>
            <a:r>
              <a:rPr lang="en-US" sz="3000">
                <a:solidFill>
                  <a:srgbClr val="000000"/>
                </a:solidFill>
                <a:latin typeface="Arial"/>
              </a:rPr>
              <a:t>– coal without gasses, discovered by </a:t>
            </a:r>
            <a:r>
              <a:rPr lang="en-US" sz="3000">
                <a:solidFill>
                  <a:srgbClr val="000000"/>
                </a:solidFill>
                <a:latin typeface="Arial Bold Italics"/>
              </a:rPr>
              <a:t>Abraham Darby</a:t>
            </a:r>
          </a:p>
          <a:p>
            <a:pPr algn="l" marL="647700" indent="-323850" lvl="1">
              <a:lnSpc>
                <a:spcPts val="4200"/>
              </a:lnSpc>
              <a:buFont typeface="Arial"/>
              <a:buChar char="•"/>
            </a:pPr>
            <a:r>
              <a:rPr lang="en-US" sz="3000">
                <a:solidFill>
                  <a:srgbClr val="000000"/>
                </a:solidFill>
                <a:latin typeface="Arial Bold Italics"/>
              </a:rPr>
              <a:t>1733</a:t>
            </a:r>
            <a:r>
              <a:rPr lang="en-US" sz="3000">
                <a:solidFill>
                  <a:srgbClr val="000000"/>
                </a:solidFill>
                <a:latin typeface="Arial"/>
              </a:rPr>
              <a:t>– </a:t>
            </a:r>
            <a:r>
              <a:rPr lang="en-US" sz="3000">
                <a:solidFill>
                  <a:srgbClr val="000000"/>
                </a:solidFill>
                <a:latin typeface="Arial Bold Italics"/>
              </a:rPr>
              <a:t>Flying Shuttle</a:t>
            </a:r>
            <a:r>
              <a:rPr lang="en-US" sz="3000">
                <a:solidFill>
                  <a:srgbClr val="000000"/>
                </a:solidFill>
                <a:latin typeface="Arial Italics"/>
              </a:rPr>
              <a:t> </a:t>
            </a:r>
            <a:r>
              <a:rPr lang="en-US" sz="3000">
                <a:solidFill>
                  <a:srgbClr val="000000"/>
                </a:solidFill>
                <a:latin typeface="Arial"/>
              </a:rPr>
              <a:t>– help speed up weaving, invented by </a:t>
            </a:r>
            <a:r>
              <a:rPr lang="en-US" sz="3000">
                <a:solidFill>
                  <a:srgbClr val="000000"/>
                </a:solidFill>
                <a:latin typeface="Arial Bold Italics"/>
              </a:rPr>
              <a:t>John</a:t>
            </a:r>
            <a:r>
              <a:rPr lang="en-US" sz="3000">
                <a:solidFill>
                  <a:srgbClr val="000000"/>
                </a:solidFill>
                <a:latin typeface="Arial Bold"/>
              </a:rPr>
              <a:t> </a:t>
            </a:r>
            <a:r>
              <a:rPr lang="en-US" sz="3000">
                <a:solidFill>
                  <a:srgbClr val="000000"/>
                </a:solidFill>
                <a:latin typeface="Arial Bold Italics"/>
              </a:rPr>
              <a:t>Kay</a:t>
            </a:r>
          </a:p>
          <a:p>
            <a:pPr algn="l" marL="647700" indent="-323850" lvl="1">
              <a:lnSpc>
                <a:spcPts val="4200"/>
              </a:lnSpc>
              <a:buFont typeface="Arial"/>
              <a:buChar char="•"/>
            </a:pPr>
            <a:r>
              <a:rPr lang="en-US" sz="3000">
                <a:solidFill>
                  <a:srgbClr val="000000"/>
                </a:solidFill>
                <a:latin typeface="Arial Bold Italics"/>
              </a:rPr>
              <a:t>1763</a:t>
            </a:r>
            <a:r>
              <a:rPr lang="en-US" sz="3000">
                <a:solidFill>
                  <a:srgbClr val="000000"/>
                </a:solidFill>
                <a:latin typeface="Arial"/>
              </a:rPr>
              <a:t>– </a:t>
            </a:r>
            <a:r>
              <a:rPr lang="en-US" sz="3000">
                <a:solidFill>
                  <a:srgbClr val="000000"/>
                </a:solidFill>
                <a:latin typeface="Arial Bold Italics"/>
              </a:rPr>
              <a:t>Rotary Steam</a:t>
            </a:r>
            <a:r>
              <a:rPr lang="en-US" sz="3000">
                <a:solidFill>
                  <a:srgbClr val="000000"/>
                </a:solidFill>
                <a:latin typeface="Arial Italics"/>
              </a:rPr>
              <a:t> </a:t>
            </a:r>
            <a:r>
              <a:rPr lang="en-US" sz="3000">
                <a:solidFill>
                  <a:srgbClr val="000000"/>
                </a:solidFill>
                <a:latin typeface="Arial Bold Italics"/>
              </a:rPr>
              <a:t>engine</a:t>
            </a:r>
            <a:r>
              <a:rPr lang="en-US" sz="3000">
                <a:solidFill>
                  <a:srgbClr val="000000"/>
                </a:solidFill>
                <a:latin typeface="Arial Italics"/>
              </a:rPr>
              <a:t> </a:t>
            </a:r>
            <a:r>
              <a:rPr lang="en-US" sz="3000">
                <a:solidFill>
                  <a:srgbClr val="000000"/>
                </a:solidFill>
                <a:latin typeface="Arial"/>
              </a:rPr>
              <a:t>– improved the steam engine so it could be transported and used</a:t>
            </a:r>
            <a:r>
              <a:rPr lang="en-US" sz="3000">
                <a:solidFill>
                  <a:srgbClr val="000000"/>
                </a:solidFill>
                <a:latin typeface="Arial Bold"/>
              </a:rPr>
              <a:t> </a:t>
            </a:r>
            <a:r>
              <a:rPr lang="en-US" sz="3000">
                <a:solidFill>
                  <a:srgbClr val="000000"/>
                </a:solidFill>
                <a:latin typeface="Arial"/>
              </a:rPr>
              <a:t>outside the mines, invented by </a:t>
            </a:r>
            <a:r>
              <a:rPr lang="en-US" sz="3000">
                <a:solidFill>
                  <a:srgbClr val="000000"/>
                </a:solidFill>
                <a:latin typeface="Arial Bold Italics"/>
              </a:rPr>
              <a:t>James Watt</a:t>
            </a:r>
            <a:r>
              <a:rPr lang="en-US" sz="3000">
                <a:solidFill>
                  <a:srgbClr val="000000"/>
                </a:solidFill>
                <a:latin typeface="Arial"/>
              </a:rPr>
              <a:t>, while a unit of measurement was named after him. </a:t>
            </a:r>
          </a:p>
          <a:p>
            <a:pPr algn="l" marL="647700" indent="-323850" lvl="1">
              <a:lnSpc>
                <a:spcPts val="4200"/>
              </a:lnSpc>
              <a:buFont typeface="Arial"/>
              <a:buChar char="•"/>
            </a:pPr>
            <a:r>
              <a:rPr lang="en-US" sz="3000">
                <a:solidFill>
                  <a:srgbClr val="000000"/>
                </a:solidFill>
                <a:latin typeface="Arial Bold Italics"/>
              </a:rPr>
              <a:t>1764</a:t>
            </a:r>
            <a:r>
              <a:rPr lang="en-US" sz="3000">
                <a:solidFill>
                  <a:srgbClr val="000000"/>
                </a:solidFill>
                <a:latin typeface="Arial"/>
              </a:rPr>
              <a:t>– </a:t>
            </a:r>
            <a:r>
              <a:rPr lang="en-US" sz="3000">
                <a:solidFill>
                  <a:srgbClr val="000000"/>
                </a:solidFill>
                <a:latin typeface="Arial Bold Italics"/>
              </a:rPr>
              <a:t>Spinning Jenny</a:t>
            </a:r>
            <a:r>
              <a:rPr lang="en-US" sz="3000">
                <a:solidFill>
                  <a:srgbClr val="000000"/>
                </a:solidFill>
                <a:latin typeface="Arial Italics"/>
              </a:rPr>
              <a:t> </a:t>
            </a:r>
            <a:r>
              <a:rPr lang="en-US" sz="3000">
                <a:solidFill>
                  <a:srgbClr val="000000"/>
                </a:solidFill>
                <a:latin typeface="Arial"/>
              </a:rPr>
              <a:t>– help speed up spinners, invented by </a:t>
            </a:r>
            <a:r>
              <a:rPr lang="en-US" sz="3000">
                <a:solidFill>
                  <a:srgbClr val="000000"/>
                </a:solidFill>
                <a:latin typeface="Arial Bold Italics"/>
              </a:rPr>
              <a:t>James Hargreaves</a:t>
            </a:r>
          </a:p>
          <a:p>
            <a:pPr algn="l" marL="647700" indent="-323850" lvl="1">
              <a:lnSpc>
                <a:spcPts val="4200"/>
              </a:lnSpc>
              <a:buFont typeface="Arial"/>
              <a:buChar char="•"/>
            </a:pPr>
            <a:r>
              <a:rPr lang="en-US" sz="3000">
                <a:solidFill>
                  <a:srgbClr val="000000"/>
                </a:solidFill>
                <a:latin typeface="Arial Bold Italics"/>
              </a:rPr>
              <a:t>1769</a:t>
            </a:r>
            <a:r>
              <a:rPr lang="en-US" sz="3000">
                <a:solidFill>
                  <a:srgbClr val="000000"/>
                </a:solidFill>
                <a:latin typeface="Arial"/>
              </a:rPr>
              <a:t> – </a:t>
            </a:r>
            <a:r>
              <a:rPr lang="en-US" sz="3000">
                <a:solidFill>
                  <a:srgbClr val="000000"/>
                </a:solidFill>
                <a:latin typeface="Arial Bold Italics"/>
              </a:rPr>
              <a:t>Water Frame</a:t>
            </a:r>
            <a:r>
              <a:rPr lang="en-US" sz="3000">
                <a:solidFill>
                  <a:srgbClr val="000000"/>
                </a:solidFill>
                <a:latin typeface="Arial"/>
              </a:rPr>
              <a:t> – spinning machine powered by water, invented by </a:t>
            </a:r>
            <a:r>
              <a:rPr lang="en-US" sz="3000">
                <a:solidFill>
                  <a:srgbClr val="000000"/>
                </a:solidFill>
                <a:latin typeface="Arial Bold Italics"/>
              </a:rPr>
              <a:t>Richard Arkwright</a:t>
            </a:r>
          </a:p>
          <a:p>
            <a:pPr algn="l" marL="647700" indent="-323850" lvl="1">
              <a:lnSpc>
                <a:spcPts val="4200"/>
              </a:lnSpc>
              <a:buFont typeface="Arial"/>
              <a:buChar char="•"/>
            </a:pPr>
            <a:r>
              <a:rPr lang="en-US" sz="3000">
                <a:solidFill>
                  <a:srgbClr val="000000"/>
                </a:solidFill>
                <a:latin typeface="Arial Bold Italics"/>
              </a:rPr>
              <a:t>1779</a:t>
            </a:r>
            <a:r>
              <a:rPr lang="en-US" sz="3000">
                <a:solidFill>
                  <a:srgbClr val="000000"/>
                </a:solidFill>
                <a:latin typeface="Arial"/>
              </a:rPr>
              <a:t> – </a:t>
            </a:r>
            <a:r>
              <a:rPr lang="en-US" sz="3000">
                <a:solidFill>
                  <a:srgbClr val="000000"/>
                </a:solidFill>
                <a:latin typeface="Arial Bold Italics"/>
              </a:rPr>
              <a:t>Mule</a:t>
            </a:r>
            <a:r>
              <a:rPr lang="en-US" sz="3000">
                <a:solidFill>
                  <a:srgbClr val="000000"/>
                </a:solidFill>
                <a:latin typeface="Arial"/>
              </a:rPr>
              <a:t> – combined the Spinning Jenny and Water Frame, invented by </a:t>
            </a:r>
            <a:r>
              <a:rPr lang="en-US" sz="3000">
                <a:solidFill>
                  <a:srgbClr val="000000"/>
                </a:solidFill>
                <a:latin typeface="Arial Bold Italics"/>
              </a:rPr>
              <a:t>Samuel Crompton</a:t>
            </a:r>
          </a:p>
          <a:p>
            <a:pPr algn="l" marL="647700" indent="-323850" lvl="1">
              <a:lnSpc>
                <a:spcPts val="4200"/>
              </a:lnSpc>
              <a:buFont typeface="Arial"/>
              <a:buChar char="•"/>
            </a:pPr>
            <a:r>
              <a:rPr lang="en-US" sz="3000">
                <a:solidFill>
                  <a:srgbClr val="000000"/>
                </a:solidFill>
                <a:latin typeface="Arial Bold Italics"/>
              </a:rPr>
              <a:t>1784</a:t>
            </a:r>
            <a:r>
              <a:rPr lang="en-US" sz="3000">
                <a:solidFill>
                  <a:srgbClr val="000000"/>
                </a:solidFill>
                <a:latin typeface="Arial"/>
              </a:rPr>
              <a:t> – </a:t>
            </a:r>
            <a:r>
              <a:rPr lang="en-US" sz="3000">
                <a:solidFill>
                  <a:srgbClr val="000000"/>
                </a:solidFill>
                <a:latin typeface="Arial Bold Italics"/>
              </a:rPr>
              <a:t>Ruddling and Rolling</a:t>
            </a:r>
            <a:r>
              <a:rPr lang="en-US" sz="3000">
                <a:solidFill>
                  <a:srgbClr val="000000"/>
                </a:solidFill>
                <a:latin typeface="Arial"/>
              </a:rPr>
              <a:t> – created wrought iron (strong), invented by </a:t>
            </a:r>
            <a:r>
              <a:rPr lang="en-US" sz="3000">
                <a:solidFill>
                  <a:srgbClr val="000000"/>
                </a:solidFill>
                <a:latin typeface="Arial Bold Italics"/>
              </a:rPr>
              <a:t>Henry Cort</a:t>
            </a:r>
          </a:p>
          <a:p>
            <a:pPr algn="l" marL="647700" indent="-323850" lvl="1">
              <a:lnSpc>
                <a:spcPts val="4200"/>
              </a:lnSpc>
              <a:buFont typeface="Arial"/>
              <a:buChar char="•"/>
            </a:pPr>
            <a:r>
              <a:rPr lang="en-US" sz="3000">
                <a:solidFill>
                  <a:srgbClr val="000000"/>
                </a:solidFill>
                <a:latin typeface="Arial Bold Italics"/>
              </a:rPr>
              <a:t>1785</a:t>
            </a:r>
            <a:r>
              <a:rPr lang="en-US" sz="3000">
                <a:solidFill>
                  <a:srgbClr val="000000"/>
                </a:solidFill>
                <a:latin typeface="Arial"/>
              </a:rPr>
              <a:t> – </a:t>
            </a:r>
            <a:r>
              <a:rPr lang="en-US" sz="3000">
                <a:solidFill>
                  <a:srgbClr val="000000"/>
                </a:solidFill>
                <a:latin typeface="Arial Bold Italics"/>
              </a:rPr>
              <a:t>Power</a:t>
            </a:r>
            <a:r>
              <a:rPr lang="en-US" sz="3000">
                <a:solidFill>
                  <a:srgbClr val="000000"/>
                </a:solidFill>
                <a:latin typeface="Arial Italics"/>
              </a:rPr>
              <a:t> </a:t>
            </a:r>
            <a:r>
              <a:rPr lang="en-US" sz="3000">
                <a:solidFill>
                  <a:srgbClr val="000000"/>
                </a:solidFill>
                <a:latin typeface="Arial Bold Italics"/>
              </a:rPr>
              <a:t>Loom</a:t>
            </a:r>
            <a:r>
              <a:rPr lang="en-US" sz="3000">
                <a:solidFill>
                  <a:srgbClr val="000000"/>
                </a:solidFill>
                <a:latin typeface="Arial"/>
              </a:rPr>
              <a:t> – new weaving process – invented by </a:t>
            </a:r>
            <a:r>
              <a:rPr lang="en-US" sz="3000">
                <a:solidFill>
                  <a:srgbClr val="000000"/>
                </a:solidFill>
                <a:latin typeface="Arial Bold Italics"/>
              </a:rPr>
              <a:t>Edmund Cartwright</a:t>
            </a:r>
          </a:p>
          <a:p>
            <a:pPr algn="l" marL="647700" indent="-323850" lvl="1">
              <a:lnSpc>
                <a:spcPts val="4200"/>
              </a:lnSpc>
              <a:buFont typeface="Arial"/>
              <a:buChar char="•"/>
            </a:pPr>
            <a:r>
              <a:rPr lang="en-US" sz="3000">
                <a:solidFill>
                  <a:srgbClr val="000000"/>
                </a:solidFill>
                <a:latin typeface="Arial Bold Italics"/>
              </a:rPr>
              <a:t>1856</a:t>
            </a:r>
            <a:r>
              <a:rPr lang="en-US" sz="3000">
                <a:solidFill>
                  <a:srgbClr val="000000"/>
                </a:solidFill>
                <a:latin typeface="Arial"/>
              </a:rPr>
              <a:t> – </a:t>
            </a:r>
            <a:r>
              <a:rPr lang="en-US" sz="3000">
                <a:solidFill>
                  <a:srgbClr val="000000"/>
                </a:solidFill>
                <a:latin typeface="Arial Bold Italics"/>
              </a:rPr>
              <a:t>The Bessemer Converter</a:t>
            </a:r>
            <a:r>
              <a:rPr lang="en-US" sz="3000">
                <a:solidFill>
                  <a:srgbClr val="000000"/>
                </a:solidFill>
                <a:latin typeface="Arial"/>
              </a:rPr>
              <a:t> – vassal for making steel</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71525"/>
            <a:ext cx="15910560" cy="1244600"/>
          </a:xfrm>
          <a:prstGeom prst="rect">
            <a:avLst/>
          </a:prstGeom>
        </p:spPr>
        <p:txBody>
          <a:bodyPr anchor="t" rtlCol="false" tIns="0" lIns="0" bIns="0" rIns="0">
            <a:spAutoFit/>
          </a:bodyPr>
          <a:lstStyle/>
          <a:p>
            <a:pPr algn="l">
              <a:lnSpc>
                <a:spcPts val="9100"/>
              </a:lnSpc>
            </a:pPr>
            <a:r>
              <a:rPr lang="en-US" sz="6500">
                <a:solidFill>
                  <a:srgbClr val="002448"/>
                </a:solidFill>
                <a:latin typeface="Arial Bold"/>
              </a:rPr>
              <a:t>Questions Pg 406 (Artefact, 2nd Edition)</a:t>
            </a:r>
          </a:p>
        </p:txBody>
      </p:sp>
      <p:sp>
        <p:nvSpPr>
          <p:cNvPr name="TextBox 7" id="7"/>
          <p:cNvSpPr txBox="true"/>
          <p:nvPr/>
        </p:nvSpPr>
        <p:spPr>
          <a:xfrm rot="0">
            <a:off x="1028700" y="2120899"/>
            <a:ext cx="15609955" cy="4848225"/>
          </a:xfrm>
          <a:prstGeom prst="rect">
            <a:avLst/>
          </a:prstGeom>
        </p:spPr>
        <p:txBody>
          <a:bodyPr anchor="t" rtlCol="false" tIns="0" lIns="0" bIns="0" rIns="0">
            <a:spAutoFit/>
          </a:bodyPr>
          <a:lstStyle/>
          <a:p>
            <a:pPr algn="l" marL="647700" indent="-323850" lvl="1">
              <a:lnSpc>
                <a:spcPts val="4200"/>
              </a:lnSpc>
              <a:buAutoNum type="arabicPeriod" startAt="1"/>
            </a:pPr>
            <a:r>
              <a:rPr lang="en-US" sz="3000">
                <a:solidFill>
                  <a:srgbClr val="000000"/>
                </a:solidFill>
                <a:latin typeface="Arial"/>
              </a:rPr>
              <a:t>What is cross-innovation and how did it impact on printing?</a:t>
            </a:r>
          </a:p>
          <a:p>
            <a:pPr algn="l" marL="647700" indent="-323850" lvl="1">
              <a:lnSpc>
                <a:spcPts val="4200"/>
              </a:lnSpc>
              <a:buAutoNum type="arabicPeriod" startAt="1"/>
            </a:pPr>
            <a:r>
              <a:rPr lang="en-US" sz="3000">
                <a:solidFill>
                  <a:srgbClr val="000000"/>
                </a:solidFill>
                <a:latin typeface="Arial"/>
              </a:rPr>
              <a:t>What innovations in ship building can be seen in the nineteenth century?</a:t>
            </a:r>
          </a:p>
          <a:p>
            <a:pPr algn="l" marL="647700" indent="-323850" lvl="1">
              <a:lnSpc>
                <a:spcPts val="4200"/>
              </a:lnSpc>
              <a:buAutoNum type="arabicPeriod" startAt="1"/>
            </a:pPr>
            <a:r>
              <a:rPr lang="en-US" sz="3000">
                <a:solidFill>
                  <a:srgbClr val="000000"/>
                </a:solidFill>
                <a:latin typeface="Arial"/>
              </a:rPr>
              <a:t>Name and explain one innovation from the Agricultural Revolution.</a:t>
            </a:r>
          </a:p>
          <a:p>
            <a:pPr algn="l" marL="647700" indent="-323850" lvl="1">
              <a:lnSpc>
                <a:spcPts val="4200"/>
              </a:lnSpc>
              <a:buAutoNum type="arabicPeriod" startAt="1"/>
            </a:pPr>
            <a:r>
              <a:rPr lang="en-US" sz="3000">
                <a:solidFill>
                  <a:srgbClr val="000000"/>
                </a:solidFill>
                <a:latin typeface="Arial"/>
              </a:rPr>
              <a:t>What is the link between the Agricultural and Industrial Revolutions?</a:t>
            </a:r>
          </a:p>
          <a:p>
            <a:pPr algn="l" marL="647700" indent="-323850" lvl="1">
              <a:lnSpc>
                <a:spcPts val="4200"/>
              </a:lnSpc>
              <a:buAutoNum type="arabicPeriod" startAt="1"/>
            </a:pPr>
            <a:r>
              <a:rPr lang="en-US" sz="3000">
                <a:solidFill>
                  <a:srgbClr val="000000"/>
                </a:solidFill>
                <a:latin typeface="Arial"/>
              </a:rPr>
              <a:t>How was the production of cloth increased in the eighteenth century?</a:t>
            </a:r>
          </a:p>
          <a:p>
            <a:pPr algn="l" marL="647700" indent="-323850" lvl="1">
              <a:lnSpc>
                <a:spcPts val="4200"/>
              </a:lnSpc>
              <a:buAutoNum type="arabicPeriod" startAt="1"/>
            </a:pPr>
            <a:r>
              <a:rPr lang="en-US" sz="3000">
                <a:solidFill>
                  <a:srgbClr val="000000"/>
                </a:solidFill>
                <a:latin typeface="Arial"/>
              </a:rPr>
              <a:t>Why was the invention of the steam engine important?</a:t>
            </a:r>
          </a:p>
          <a:p>
            <a:pPr algn="l" marL="647700" indent="-323850" lvl="1">
              <a:lnSpc>
                <a:spcPts val="4200"/>
              </a:lnSpc>
              <a:buAutoNum type="arabicPeriod" startAt="1"/>
            </a:pPr>
            <a:r>
              <a:rPr lang="en-US" sz="3000">
                <a:solidFill>
                  <a:srgbClr val="000000"/>
                </a:solidFill>
                <a:latin typeface="Arial"/>
              </a:rPr>
              <a:t>What invention from the Industrial Revolution do you think was the most important? Give reasons for your answer.</a:t>
            </a:r>
          </a:p>
          <a:p>
            <a:pPr algn="l" marL="647700" indent="-323850" lvl="1">
              <a:lnSpc>
                <a:spcPts val="4200"/>
              </a:lnSpc>
              <a:buAutoNum type="arabicPeriod" startAt="1"/>
            </a:pPr>
            <a:r>
              <a:rPr lang="en-US" sz="3000">
                <a:solidFill>
                  <a:srgbClr val="000000"/>
                </a:solidFill>
                <a:latin typeface="Arial"/>
              </a:rPr>
              <a:t>Describe life in industrial Britain.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3"/>
            <a:ext cx="18288000" cy="1152525"/>
          </a:xfrm>
          <a:prstGeom prst="rect">
            <a:avLst/>
          </a:prstGeom>
        </p:spPr>
        <p:txBody>
          <a:bodyPr anchor="t" rtlCol="false" tIns="0" lIns="0" bIns="0" rIns="0">
            <a:spAutoFit/>
          </a:bodyPr>
          <a:lstStyle/>
          <a:p>
            <a:pPr algn="ctr">
              <a:lnSpc>
                <a:spcPts val="8400"/>
              </a:lnSpc>
            </a:pPr>
            <a:r>
              <a:rPr lang="en-US" sz="6000">
                <a:solidFill>
                  <a:srgbClr val="004AAD"/>
                </a:solidFill>
                <a:latin typeface="Arial Bold"/>
              </a:rPr>
              <a:t>33.5: TECHNOLGY IN THE TWENTIETH CENTURY</a:t>
            </a:r>
          </a:p>
        </p:txBody>
      </p:sp>
      <p:sp>
        <p:nvSpPr>
          <p:cNvPr name="TextBox 4" id="4"/>
          <p:cNvSpPr txBox="true"/>
          <p:nvPr/>
        </p:nvSpPr>
        <p:spPr>
          <a:xfrm rot="0">
            <a:off x="0" y="3948422"/>
            <a:ext cx="18288000" cy="904875"/>
          </a:xfrm>
          <a:prstGeom prst="rect">
            <a:avLst/>
          </a:prstGeom>
        </p:spPr>
        <p:txBody>
          <a:bodyPr anchor="t" rtlCol="false" tIns="0" lIns="0" bIns="0" rIns="0">
            <a:spAutoFit/>
          </a:bodyPr>
          <a:lstStyle/>
          <a:p>
            <a:pPr algn="ctr">
              <a:lnSpc>
                <a:spcPts val="6900"/>
              </a:lnSpc>
            </a:pPr>
            <a:r>
              <a:rPr lang="en-US" sz="6000" spc="1500">
                <a:solidFill>
                  <a:srgbClr val="FFFFFF"/>
                </a:solidFill>
                <a:latin typeface="Daydream"/>
              </a:rPr>
              <a:t>33.5: technology in the twentieth century</a:t>
            </a:r>
          </a:p>
        </p:txBody>
      </p:sp>
      <p:sp>
        <p:nvSpPr>
          <p:cNvPr name="TextBox 5" id="5"/>
          <p:cNvSpPr txBox="true"/>
          <p:nvPr/>
        </p:nvSpPr>
        <p:spPr>
          <a:xfrm rot="0">
            <a:off x="15530432" y="-14772"/>
            <a:ext cx="2312089"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33</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 mya - Present</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1" id="11"/>
          <p:cNvSpPr txBox="true"/>
          <p:nvPr/>
        </p:nvSpPr>
        <p:spPr>
          <a:xfrm rot="0">
            <a:off x="0" y="9613901"/>
            <a:ext cx="9858375"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Two &amp; Three: The History of the World</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2448"/>
                </a:solidFill>
                <a:latin typeface="Arial Bold"/>
              </a:rPr>
              <a:t>Agricultural Innovation</a:t>
            </a:r>
          </a:p>
        </p:txBody>
      </p:sp>
      <p:sp>
        <p:nvSpPr>
          <p:cNvPr name="TextBox 7" id="7"/>
          <p:cNvSpPr txBox="true"/>
          <p:nvPr/>
        </p:nvSpPr>
        <p:spPr>
          <a:xfrm rot="0">
            <a:off x="1028700" y="2120899"/>
            <a:ext cx="15609955" cy="1647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Historians estimate that the global population in 1700 was 600 million. This grew to 1 billion in 1800 and reached 2 billion by 1930. On 15 November 2022, the world reached 8 billion. This population explosion meant that more food was needed to be produced.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Freeform 14" id="14"/>
          <p:cNvSpPr/>
          <p:nvPr/>
        </p:nvSpPr>
        <p:spPr>
          <a:xfrm flipH="false" flipV="false" rot="0">
            <a:off x="7409841" y="3768724"/>
            <a:ext cx="9228813" cy="5956586"/>
          </a:xfrm>
          <a:custGeom>
            <a:avLst/>
            <a:gdLst/>
            <a:ahLst/>
            <a:cxnLst/>
            <a:rect r="r" b="b" t="t" l="l"/>
            <a:pathLst>
              <a:path h="5956586" w="9228813">
                <a:moveTo>
                  <a:pt x="0" y="0"/>
                </a:moveTo>
                <a:lnTo>
                  <a:pt x="9228814" y="0"/>
                </a:lnTo>
                <a:lnTo>
                  <a:pt x="9228814" y="5956587"/>
                </a:lnTo>
                <a:lnTo>
                  <a:pt x="0" y="5956587"/>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2448"/>
                </a:solidFill>
                <a:latin typeface="Arial Bold"/>
              </a:rPr>
              <a:t>Introduction</a:t>
            </a:r>
          </a:p>
        </p:txBody>
      </p:sp>
      <p:sp>
        <p:nvSpPr>
          <p:cNvPr name="TextBox 7" id="7"/>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Technology </a:t>
            </a:r>
            <a:r>
              <a:rPr lang="en-US" sz="3000">
                <a:solidFill>
                  <a:srgbClr val="000000"/>
                </a:solidFill>
                <a:latin typeface="Arial"/>
              </a:rPr>
              <a:t>is </a:t>
            </a:r>
            <a:r>
              <a:rPr lang="en-US" sz="3000" u="sng">
                <a:solidFill>
                  <a:srgbClr val="000000"/>
                </a:solidFill>
                <a:latin typeface="Arial"/>
              </a:rPr>
              <a:t>the tools, devices or means used to carry out tasks</a:t>
            </a:r>
            <a:r>
              <a:rPr lang="en-US" sz="3000">
                <a:solidFill>
                  <a:srgbClr val="000000"/>
                </a:solidFill>
                <a:latin typeface="Arial"/>
              </a:rPr>
              <a:t>. </a:t>
            </a:r>
            <a:r>
              <a:rPr lang="en-US" sz="3000">
                <a:solidFill>
                  <a:srgbClr val="000000"/>
                </a:solidFill>
                <a:latin typeface="Arial Bold"/>
              </a:rPr>
              <a:t>Innovation </a:t>
            </a:r>
            <a:r>
              <a:rPr lang="en-US" sz="3000">
                <a:solidFill>
                  <a:srgbClr val="000000"/>
                </a:solidFill>
                <a:latin typeface="Arial"/>
              </a:rPr>
              <a:t>is </a:t>
            </a:r>
            <a:r>
              <a:rPr lang="en-US" sz="3000" u="sng">
                <a:solidFill>
                  <a:srgbClr val="000000"/>
                </a:solidFill>
                <a:latin typeface="Arial"/>
              </a:rPr>
              <a:t>any new idea, method or product that brings about change</a:t>
            </a:r>
            <a:r>
              <a:rPr lang="en-US" sz="3000">
                <a:solidFill>
                  <a:srgbClr val="000000"/>
                </a:solidFill>
                <a:latin typeface="Arial"/>
              </a:rPr>
              <a:t>. Over the course of human history, developments in technology have been among the most important drivers of change. In this chapter, we will look at the factors that led to technological innovations, the innovations themselves and the impact they had on people's lives and on the history of the world.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153991"/>
            <a:ext cx="15609955" cy="1530349"/>
          </a:xfrm>
          <a:prstGeom prst="rect">
            <a:avLst/>
          </a:prstGeom>
        </p:spPr>
        <p:txBody>
          <a:bodyPr anchor="t" rtlCol="false" tIns="0" lIns="0" bIns="0" rIns="0">
            <a:spAutoFit/>
          </a:bodyPr>
          <a:lstStyle/>
          <a:p>
            <a:pPr algn="l">
              <a:lnSpc>
                <a:spcPts val="11200"/>
              </a:lnSpc>
            </a:pPr>
            <a:r>
              <a:rPr lang="en-US" sz="8000">
                <a:solidFill>
                  <a:srgbClr val="002448"/>
                </a:solidFill>
                <a:latin typeface="Arial Bold"/>
              </a:rPr>
              <a:t>Agricultural Innovation</a:t>
            </a:r>
          </a:p>
        </p:txBody>
      </p:sp>
      <p:sp>
        <p:nvSpPr>
          <p:cNvPr name="TextBox 7" id="7"/>
          <p:cNvSpPr txBox="true"/>
          <p:nvPr/>
        </p:nvSpPr>
        <p:spPr>
          <a:xfrm rot="0">
            <a:off x="1028700" y="1579565"/>
            <a:ext cx="15609955" cy="8366125"/>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invention of the </a:t>
            </a:r>
            <a:r>
              <a:rPr lang="en-US" sz="2500">
                <a:solidFill>
                  <a:srgbClr val="000000"/>
                </a:solidFill>
                <a:latin typeface="Arial Bold"/>
              </a:rPr>
              <a:t>internal combustion engine </a:t>
            </a:r>
            <a:r>
              <a:rPr lang="en-US" sz="2500">
                <a:solidFill>
                  <a:srgbClr val="000000"/>
                </a:solidFill>
                <a:latin typeface="Arial"/>
              </a:rPr>
              <a:t>allowed machinery to take over farm work. Tractors and combine harvesters removed the need for working animals; the land that had been used to maintain these was freed up for food production. The technology also further reduced the level of human labour required.</a:t>
            </a:r>
          </a:p>
          <a:p>
            <a:pPr algn="l">
              <a:lnSpc>
                <a:spcPts val="3500"/>
              </a:lnSpc>
            </a:pPr>
            <a:r>
              <a:rPr lang="en-US" sz="2500">
                <a:solidFill>
                  <a:srgbClr val="000000"/>
                </a:solidFill>
                <a:latin typeface="Arial Bold"/>
              </a:rPr>
              <a:t>Artificial fertilisers </a:t>
            </a:r>
            <a:r>
              <a:rPr lang="en-US" sz="2500">
                <a:solidFill>
                  <a:srgbClr val="000000"/>
                </a:solidFill>
                <a:latin typeface="Arial"/>
              </a:rPr>
              <a:t>were developed early in the twentieth century to replace nitrogen in soil that was used up by crop growth. Fertilisers eliminated the need for crop rotation and allowed more than one crop to be grown in a single year.</a:t>
            </a:r>
          </a:p>
          <a:p>
            <a:pPr algn="l">
              <a:lnSpc>
                <a:spcPts val="3500"/>
              </a:lnSpc>
            </a:pPr>
            <a:r>
              <a:rPr lang="en-US" sz="2500">
                <a:solidFill>
                  <a:srgbClr val="000000"/>
                </a:solidFill>
                <a:latin typeface="Arial"/>
              </a:rPr>
              <a:t>Crop problems caused by insects, diseases and weeds can ruin an entire year's crop - as we saw with the Great Irish Famine. The use of chemicals in farming began in the 1920s with the development of a </a:t>
            </a:r>
            <a:r>
              <a:rPr lang="en-US" sz="2500">
                <a:solidFill>
                  <a:srgbClr val="000000"/>
                </a:solidFill>
                <a:latin typeface="Arial Bold"/>
              </a:rPr>
              <a:t>synthetic insecticide</a:t>
            </a:r>
            <a:r>
              <a:rPr lang="en-US" sz="2500">
                <a:solidFill>
                  <a:srgbClr val="000000"/>
                </a:solidFill>
                <a:latin typeface="Arial"/>
              </a:rPr>
              <a:t>, </a:t>
            </a:r>
            <a:r>
              <a:rPr lang="en-US" sz="2500">
                <a:solidFill>
                  <a:srgbClr val="000000"/>
                </a:solidFill>
                <a:latin typeface="Arial Italics"/>
              </a:rPr>
              <a:t>Lethane 384</a:t>
            </a:r>
            <a:r>
              <a:rPr lang="en-US" sz="2500">
                <a:solidFill>
                  <a:srgbClr val="000000"/>
                </a:solidFill>
                <a:latin typeface="Arial"/>
              </a:rPr>
              <a:t>. From then on, insecticides (for dealing with insects), fungicides (for plant diseases) and herbicides (to get rid of weeds) have been widely used and have significantly increased crop yields.</a:t>
            </a:r>
          </a:p>
          <a:p>
            <a:pPr algn="l">
              <a:lnSpc>
                <a:spcPts val="3500"/>
              </a:lnSpc>
            </a:pPr>
            <a:r>
              <a:rPr lang="en-US" sz="2500">
                <a:solidFill>
                  <a:srgbClr val="000000"/>
                </a:solidFill>
                <a:latin typeface="Arial"/>
              </a:rPr>
              <a:t>The introduction of these methods to the developing world after World War II became known as the </a:t>
            </a:r>
            <a:r>
              <a:rPr lang="en-US" sz="2500">
                <a:solidFill>
                  <a:srgbClr val="000000"/>
                </a:solidFill>
                <a:latin typeface="Arial Bold"/>
              </a:rPr>
              <a:t>Green Revolution</a:t>
            </a:r>
            <a:r>
              <a:rPr lang="en-US" sz="2500">
                <a:solidFill>
                  <a:srgbClr val="000000"/>
                </a:solidFill>
                <a:latin typeface="Arial"/>
              </a:rPr>
              <a:t>. </a:t>
            </a:r>
          </a:p>
          <a:p>
            <a:pPr algn="l">
              <a:lnSpc>
                <a:spcPts val="3500"/>
              </a:lnSpc>
            </a:pPr>
            <a:r>
              <a:rPr lang="en-US" sz="2500">
                <a:solidFill>
                  <a:srgbClr val="000000"/>
                </a:solidFill>
                <a:latin typeface="Arial"/>
              </a:rPr>
              <a:t>With less manual labour needed on farms, more people moved to urban areas looking for work. In 1900, only about 200 million people lived in cities, about 10% of the global population. By 2000, this figure was 3 billion people - about 50% of the global population.</a:t>
            </a:r>
          </a:p>
          <a:p>
            <a:pPr algn="l">
              <a:lnSpc>
                <a:spcPts val="3500"/>
              </a:lnSpc>
            </a:pPr>
            <a:r>
              <a:rPr lang="en-US" sz="2500">
                <a:solidFill>
                  <a:srgbClr val="000000"/>
                </a:solidFill>
                <a:latin typeface="Arial"/>
              </a:rPr>
              <a:t>Until the Green Revolution, crop failures were regular occurrences, while famine and starvation were common.</a:t>
            </a:r>
          </a:p>
          <a:p>
            <a:pPr algn="l">
              <a:lnSpc>
                <a:spcPts val="3500"/>
              </a:lnSpc>
            </a:pPr>
            <a:r>
              <a:rPr lang="en-US" sz="2500">
                <a:solidFill>
                  <a:srgbClr val="000000"/>
                </a:solidFill>
                <a:latin typeface="Arial"/>
              </a:rPr>
              <a:t>The drive to produce more and more food has led to many now-controversial practices: factory farming and the use of chemicals on animals; the role of insecticides in killing off vital insect species and in causing health problems in consumers; and the role of industrial cattle farming in climate change.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0"/>
            <a:ext cx="8026192" cy="5143500"/>
          </a:xfrm>
          <a:custGeom>
            <a:avLst/>
            <a:gdLst/>
            <a:ahLst/>
            <a:cxnLst/>
            <a:rect r="r" b="b" t="t" l="l"/>
            <a:pathLst>
              <a:path h="5143500" w="8026192">
                <a:moveTo>
                  <a:pt x="0" y="0"/>
                </a:moveTo>
                <a:lnTo>
                  <a:pt x="8026192" y="0"/>
                </a:lnTo>
                <a:lnTo>
                  <a:pt x="8026192" y="5143500"/>
                </a:lnTo>
                <a:lnTo>
                  <a:pt x="0" y="5143500"/>
                </a:lnTo>
                <a:lnTo>
                  <a:pt x="0" y="0"/>
                </a:lnTo>
                <a:close/>
              </a:path>
            </a:pathLst>
          </a:custGeom>
          <a:blipFill>
            <a:blip r:embed="rId6"/>
            <a:stretch>
              <a:fillRect l="0" t="0" r="0" b="0"/>
            </a:stretch>
          </a:blipFill>
        </p:spPr>
      </p:sp>
      <p:sp>
        <p:nvSpPr>
          <p:cNvPr name="TextBox 11" id="11"/>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Freeform 14" id="14"/>
          <p:cNvSpPr/>
          <p:nvPr/>
        </p:nvSpPr>
        <p:spPr>
          <a:xfrm flipH="false" flipV="false" rot="0">
            <a:off x="8711992" y="4422554"/>
            <a:ext cx="8227268" cy="5302757"/>
          </a:xfrm>
          <a:custGeom>
            <a:avLst/>
            <a:gdLst/>
            <a:ahLst/>
            <a:cxnLst/>
            <a:rect r="r" b="b" t="t" l="l"/>
            <a:pathLst>
              <a:path h="5302757" w="8227268">
                <a:moveTo>
                  <a:pt x="0" y="0"/>
                </a:moveTo>
                <a:lnTo>
                  <a:pt x="8227268" y="0"/>
                </a:lnTo>
                <a:lnTo>
                  <a:pt x="8227268" y="5302757"/>
                </a:lnTo>
                <a:lnTo>
                  <a:pt x="0" y="5302757"/>
                </a:lnTo>
                <a:lnTo>
                  <a:pt x="0" y="0"/>
                </a:lnTo>
                <a:close/>
              </a:path>
            </a:pathLst>
          </a:custGeom>
          <a:blipFill>
            <a:blip r:embed="rId10"/>
            <a:stretch>
              <a:fillRect l="0" t="0" r="0" b="0"/>
            </a:stretch>
          </a:blipFill>
        </p:spPr>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2448"/>
                </a:solidFill>
                <a:latin typeface="Arial Bold"/>
              </a:rPr>
              <a:t>Manufacturing and Industry</a:t>
            </a:r>
          </a:p>
        </p:txBody>
      </p:sp>
      <p:sp>
        <p:nvSpPr>
          <p:cNvPr name="TextBox 7" id="7"/>
          <p:cNvSpPr txBox="true"/>
          <p:nvPr/>
        </p:nvSpPr>
        <p:spPr>
          <a:xfrm rot="0">
            <a:off x="1028700" y="2139949"/>
            <a:ext cx="15609955" cy="6613525"/>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While huge strides had been made in the development of machinery throughout the nineteenth century, steam-powered machines were very large, difficult to use, labour-intensive and frequently malfunctioned. Many of these problems were overcome with the invention of the internal combustion engine. </a:t>
            </a:r>
          </a:p>
          <a:p>
            <a:pPr algn="l">
              <a:lnSpc>
                <a:spcPts val="3500"/>
              </a:lnSpc>
            </a:pPr>
            <a:r>
              <a:rPr lang="en-US" sz="2500">
                <a:solidFill>
                  <a:srgbClr val="000000"/>
                </a:solidFill>
                <a:latin typeface="Arial Bold"/>
              </a:rPr>
              <a:t>Internal combustion engines </a:t>
            </a:r>
            <a:r>
              <a:rPr lang="en-US" sz="2500">
                <a:solidFill>
                  <a:srgbClr val="000000"/>
                </a:solidFill>
                <a:latin typeface="Arial"/>
              </a:rPr>
              <a:t>use a liquid fuel accelerant (such as petrol or diesel) to drive their component gears, rather than relying on pressure generated by steam. These had numerous advantages over the earlier steam engines but most importantly they were much more compact and so could be used to power smaller, potentially mobile machines. </a:t>
            </a:r>
          </a:p>
          <a:p>
            <a:pPr algn="l">
              <a:lnSpc>
                <a:spcPts val="3500"/>
              </a:lnSpc>
            </a:pPr>
            <a:r>
              <a:rPr lang="en-US" sz="2500">
                <a:solidFill>
                  <a:srgbClr val="000000"/>
                </a:solidFill>
                <a:latin typeface="Arial"/>
              </a:rPr>
              <a:t>The </a:t>
            </a:r>
            <a:r>
              <a:rPr lang="en-US" sz="2500">
                <a:solidFill>
                  <a:srgbClr val="000000"/>
                </a:solidFill>
                <a:latin typeface="Arial Bold"/>
              </a:rPr>
              <a:t>first automobiles (cars) </a:t>
            </a:r>
            <a:r>
              <a:rPr lang="en-US" sz="2500">
                <a:solidFill>
                  <a:srgbClr val="000000"/>
                </a:solidFill>
                <a:latin typeface="Arial"/>
              </a:rPr>
              <a:t>were developed by </a:t>
            </a:r>
            <a:r>
              <a:rPr lang="en-US" sz="2500">
                <a:solidFill>
                  <a:srgbClr val="000000"/>
                </a:solidFill>
                <a:latin typeface="Arial Bold"/>
              </a:rPr>
              <a:t>Karl Benz</a:t>
            </a:r>
            <a:r>
              <a:rPr lang="en-US" sz="2500">
                <a:solidFill>
                  <a:srgbClr val="000000"/>
                </a:solidFill>
                <a:latin typeface="Arial"/>
              </a:rPr>
              <a:t> in Germany in 1886. In the USA, </a:t>
            </a:r>
            <a:r>
              <a:rPr lang="en-US" sz="2500">
                <a:solidFill>
                  <a:srgbClr val="000000"/>
                </a:solidFill>
                <a:latin typeface="Arial Bold"/>
              </a:rPr>
              <a:t>Henry Ford </a:t>
            </a:r>
            <a:r>
              <a:rPr lang="en-US" sz="2500">
                <a:solidFill>
                  <a:srgbClr val="000000"/>
                </a:solidFill>
                <a:latin typeface="Arial"/>
              </a:rPr>
              <a:t>launched cars into mass production, developing the production assembly line so that factories could produce thousands of cars per day. His assembly process (whereby workers stayed in position and the 'line' brought the next machine to them to have its parts fitted) would be copied worldwide in machine production.</a:t>
            </a:r>
          </a:p>
          <a:p>
            <a:pPr algn="l">
              <a:lnSpc>
                <a:spcPts val="3500"/>
              </a:lnSpc>
            </a:pPr>
            <a:r>
              <a:rPr lang="en-US" sz="2500">
                <a:solidFill>
                  <a:srgbClr val="000000"/>
                </a:solidFill>
                <a:latin typeface="Arial"/>
              </a:rPr>
              <a:t>Internal combustion engines were used to drive electricity-generating </a:t>
            </a:r>
            <a:r>
              <a:rPr lang="en-US" sz="2500">
                <a:solidFill>
                  <a:srgbClr val="000000"/>
                </a:solidFill>
                <a:latin typeface="Arial Bold"/>
              </a:rPr>
              <a:t>power plants</a:t>
            </a:r>
            <a:r>
              <a:rPr lang="en-US" sz="2500">
                <a:solidFill>
                  <a:srgbClr val="000000"/>
                </a:solidFill>
                <a:latin typeface="Arial"/>
              </a:rPr>
              <a:t>. These plants would provide electricity to homes and business over the course of the twentieth century.</a:t>
            </a:r>
          </a:p>
          <a:p>
            <a:pPr algn="l">
              <a:lnSpc>
                <a:spcPts val="3500"/>
              </a:lnSpc>
            </a:pPr>
            <a:r>
              <a:rPr lang="en-US" sz="2500">
                <a:solidFill>
                  <a:srgbClr val="000000"/>
                </a:solidFill>
                <a:latin typeface="Arial Bold"/>
              </a:rPr>
              <a:t>Thomas Edison </a:t>
            </a:r>
            <a:r>
              <a:rPr lang="en-US" sz="2500">
                <a:solidFill>
                  <a:srgbClr val="000000"/>
                </a:solidFill>
                <a:latin typeface="Arial"/>
              </a:rPr>
              <a:t>and </a:t>
            </a:r>
            <a:r>
              <a:rPr lang="en-US" sz="2500">
                <a:solidFill>
                  <a:srgbClr val="000000"/>
                </a:solidFill>
                <a:latin typeface="Arial Bold"/>
              </a:rPr>
              <a:t>Nikola Tesla</a:t>
            </a:r>
            <a:r>
              <a:rPr lang="en-US" sz="2500">
                <a:solidFill>
                  <a:srgbClr val="000000"/>
                </a:solidFill>
                <a:latin typeface="Arial"/>
              </a:rPr>
              <a:t> developed the </a:t>
            </a:r>
            <a:r>
              <a:rPr lang="en-US" sz="2500">
                <a:solidFill>
                  <a:srgbClr val="000000"/>
                </a:solidFill>
                <a:latin typeface="Arial Bold"/>
              </a:rPr>
              <a:t>lightbulb</a:t>
            </a:r>
            <a:r>
              <a:rPr lang="en-US" sz="2500">
                <a:solidFill>
                  <a:srgbClr val="000000"/>
                </a:solidFill>
                <a:latin typeface="Arial"/>
              </a:rPr>
              <a:t> in 1879. This used electricity to generate artifical light, making expensive sources of light such as candles and oil lamps unnecessary.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2448"/>
                </a:solidFill>
                <a:latin typeface="Arial Bold"/>
              </a:rPr>
              <a:t>Manufacturing and Industry</a:t>
            </a:r>
          </a:p>
        </p:txBody>
      </p:sp>
      <p:sp>
        <p:nvSpPr>
          <p:cNvPr name="TextBox 7" id="7"/>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Personal vehicles allowed people to travel far beyond their homes on a regular basis.</a:t>
            </a:r>
          </a:p>
          <a:p>
            <a:pPr algn="l">
              <a:lnSpc>
                <a:spcPts val="4200"/>
              </a:lnSpc>
            </a:pPr>
            <a:r>
              <a:rPr lang="en-US" sz="3000">
                <a:solidFill>
                  <a:srgbClr val="000000"/>
                </a:solidFill>
                <a:latin typeface="Arial"/>
              </a:rPr>
              <a:t>Larger vehicles such as tractors further mechanised agriculture: buses provided mass public transport beyond train routes; tanks were first built in World War I and would become a standard part of military technology. </a:t>
            </a:r>
          </a:p>
          <a:p>
            <a:pPr algn="l">
              <a:lnSpc>
                <a:spcPts val="4200"/>
              </a:lnSpc>
            </a:pPr>
            <a:r>
              <a:rPr lang="en-US" sz="3000">
                <a:solidFill>
                  <a:srgbClr val="000000"/>
                </a:solidFill>
                <a:latin typeface="Arial"/>
              </a:rPr>
              <a:t>The availability of cheap, reliable and secure sources of power transformed people's lives. People could light their homes without burning wood or other fuels, city streets could be illuminated making them much safer and factories could be operated non-stop in shifts, massively increasing industrial output.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2448"/>
                </a:solidFill>
                <a:latin typeface="Arial Bold"/>
              </a:rPr>
              <a:t>World War I: A New Ear In Warfare</a:t>
            </a:r>
          </a:p>
        </p:txBody>
      </p:sp>
      <p:sp>
        <p:nvSpPr>
          <p:cNvPr name="TextBox 7" id="7"/>
          <p:cNvSpPr txBox="true"/>
          <p:nvPr/>
        </p:nvSpPr>
        <p:spPr>
          <a:xfrm rot="0">
            <a:off x="1028700" y="2139949"/>
            <a:ext cx="15609955" cy="6175375"/>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Between World War I and World War II, the involved parties (the Entente/Allies and the Axis/ Central Powers) created and refined new weapons and technology in their attempts to gain an advantage over their enemies.</a:t>
            </a:r>
          </a:p>
          <a:p>
            <a:pPr algn="l">
              <a:lnSpc>
                <a:spcPts val="3500"/>
              </a:lnSpc>
            </a:pPr>
            <a:r>
              <a:rPr lang="en-US" sz="2500">
                <a:solidFill>
                  <a:srgbClr val="000000"/>
                </a:solidFill>
                <a:latin typeface="Arial"/>
              </a:rPr>
              <a:t>World War I saw the introduction of </a:t>
            </a:r>
            <a:r>
              <a:rPr lang="en-US" sz="2500">
                <a:solidFill>
                  <a:srgbClr val="000000"/>
                </a:solidFill>
                <a:latin typeface="Arial Bold"/>
              </a:rPr>
              <a:t>new military technology</a:t>
            </a:r>
            <a:r>
              <a:rPr lang="en-US" sz="2500">
                <a:solidFill>
                  <a:srgbClr val="000000"/>
                </a:solidFill>
                <a:latin typeface="Arial"/>
              </a:rPr>
              <a:t>, including the first use of </a:t>
            </a:r>
            <a:r>
              <a:rPr lang="en-US" sz="2500">
                <a:solidFill>
                  <a:srgbClr val="000000"/>
                </a:solidFill>
                <a:latin typeface="Arial Bold"/>
              </a:rPr>
              <a:t>aeroplanes</a:t>
            </a:r>
            <a:r>
              <a:rPr lang="en-US" sz="2500">
                <a:solidFill>
                  <a:srgbClr val="000000"/>
                </a:solidFill>
                <a:latin typeface="Arial"/>
              </a:rPr>
              <a:t> for </a:t>
            </a:r>
            <a:r>
              <a:rPr lang="en-US" sz="2500">
                <a:solidFill>
                  <a:srgbClr val="000000"/>
                </a:solidFill>
                <a:latin typeface="Arial Bold"/>
              </a:rPr>
              <a:t>reconnaissance</a:t>
            </a:r>
            <a:r>
              <a:rPr lang="en-US" sz="2500">
                <a:solidFill>
                  <a:srgbClr val="000000"/>
                </a:solidFill>
                <a:latin typeface="Arial"/>
              </a:rPr>
              <a:t>, </a:t>
            </a:r>
            <a:r>
              <a:rPr lang="en-US" sz="2500">
                <a:solidFill>
                  <a:srgbClr val="000000"/>
                </a:solidFill>
                <a:latin typeface="Arial Bold"/>
              </a:rPr>
              <a:t>aerial</a:t>
            </a:r>
            <a:r>
              <a:rPr lang="en-US" sz="2500">
                <a:solidFill>
                  <a:srgbClr val="000000"/>
                </a:solidFill>
                <a:latin typeface="Arial"/>
              </a:rPr>
              <a:t> </a:t>
            </a:r>
            <a:r>
              <a:rPr lang="en-US" sz="2500">
                <a:solidFill>
                  <a:srgbClr val="000000"/>
                </a:solidFill>
                <a:latin typeface="Arial Bold"/>
              </a:rPr>
              <a:t>combat</a:t>
            </a:r>
            <a:r>
              <a:rPr lang="en-US" sz="2500">
                <a:solidFill>
                  <a:srgbClr val="000000"/>
                </a:solidFill>
                <a:latin typeface="Arial"/>
              </a:rPr>
              <a:t> and </a:t>
            </a:r>
            <a:r>
              <a:rPr lang="en-US" sz="2500">
                <a:solidFill>
                  <a:srgbClr val="000000"/>
                </a:solidFill>
                <a:latin typeface="Arial Bold"/>
              </a:rPr>
              <a:t>bombing</a:t>
            </a:r>
            <a:r>
              <a:rPr lang="en-US" sz="2500">
                <a:solidFill>
                  <a:srgbClr val="000000"/>
                </a:solidFill>
                <a:latin typeface="Arial"/>
              </a:rPr>
              <a:t>. German </a:t>
            </a:r>
            <a:r>
              <a:rPr lang="en-US" sz="2500">
                <a:solidFill>
                  <a:srgbClr val="000000"/>
                </a:solidFill>
                <a:latin typeface="Arial Bold"/>
              </a:rPr>
              <a:t>submarines</a:t>
            </a:r>
            <a:r>
              <a:rPr lang="en-US" sz="2500">
                <a:solidFill>
                  <a:srgbClr val="000000"/>
                </a:solidFill>
                <a:latin typeface="Arial"/>
              </a:rPr>
              <a:t> (</a:t>
            </a:r>
            <a:r>
              <a:rPr lang="en-US" sz="2500">
                <a:solidFill>
                  <a:srgbClr val="000000"/>
                </a:solidFill>
                <a:latin typeface="Arial Bold"/>
              </a:rPr>
              <a:t>U-boats</a:t>
            </a:r>
            <a:r>
              <a:rPr lang="en-US" sz="2500">
                <a:solidFill>
                  <a:srgbClr val="000000"/>
                </a:solidFill>
                <a:latin typeface="Arial"/>
              </a:rPr>
              <a:t>) attacked any ships (military or civilian) in enemy waters. The British invented the </a:t>
            </a:r>
            <a:r>
              <a:rPr lang="en-US" sz="2500">
                <a:solidFill>
                  <a:srgbClr val="000000"/>
                </a:solidFill>
                <a:latin typeface="Arial Bold"/>
              </a:rPr>
              <a:t>tank</a:t>
            </a:r>
            <a:r>
              <a:rPr lang="en-US" sz="2500">
                <a:solidFill>
                  <a:srgbClr val="000000"/>
                </a:solidFill>
                <a:latin typeface="Arial"/>
              </a:rPr>
              <a:t> to try to break the stalemate on the Western Front.</a:t>
            </a:r>
          </a:p>
          <a:p>
            <a:pPr algn="l">
              <a:lnSpc>
                <a:spcPts val="3500"/>
              </a:lnSpc>
            </a:pPr>
            <a:r>
              <a:rPr lang="en-US" sz="2500">
                <a:solidFill>
                  <a:srgbClr val="000000"/>
                </a:solidFill>
                <a:latin typeface="Arial"/>
              </a:rPr>
              <a:t>World War I also saw the first use of chemical weapons: </a:t>
            </a:r>
          </a:p>
          <a:p>
            <a:pPr algn="l" marL="539753" indent="-269876" lvl="1">
              <a:lnSpc>
                <a:spcPts val="3500"/>
              </a:lnSpc>
              <a:buFont typeface="Arial"/>
              <a:buChar char="•"/>
            </a:pPr>
            <a:r>
              <a:rPr lang="en-US" sz="2500">
                <a:solidFill>
                  <a:srgbClr val="000000"/>
                </a:solidFill>
                <a:latin typeface="Arial"/>
              </a:rPr>
              <a:t>P</a:t>
            </a:r>
            <a:r>
              <a:rPr lang="en-US" sz="2500">
                <a:solidFill>
                  <a:srgbClr val="000000"/>
                </a:solidFill>
                <a:latin typeface="Arial Bold"/>
              </a:rPr>
              <a:t>hosgene</a:t>
            </a:r>
            <a:r>
              <a:rPr lang="en-US" sz="2500">
                <a:solidFill>
                  <a:srgbClr val="000000"/>
                </a:solidFill>
                <a:latin typeface="Arial"/>
              </a:rPr>
              <a:t> – six times more deadly than chlorine gas. Responsible for 85% of chemical weapons fatalities during WWI. (slow acting poison)</a:t>
            </a:r>
          </a:p>
          <a:p>
            <a:pPr algn="l" marL="539753" indent="-269876" lvl="1">
              <a:lnSpc>
                <a:spcPts val="3500"/>
              </a:lnSpc>
              <a:buFont typeface="Arial"/>
              <a:buChar char="•"/>
            </a:pPr>
            <a:r>
              <a:rPr lang="en-US" sz="2500">
                <a:solidFill>
                  <a:srgbClr val="000000"/>
                </a:solidFill>
                <a:latin typeface="Arial Bold"/>
              </a:rPr>
              <a:t>Chlorine Gas</a:t>
            </a:r>
            <a:r>
              <a:rPr lang="en-US" sz="2500">
                <a:solidFill>
                  <a:srgbClr val="000000"/>
                </a:solidFill>
                <a:latin typeface="Arial"/>
              </a:rPr>
              <a:t> – first used 22 April 1915. A greenish-yellow cloud that smelled like bleach. Killed soldiers by asphyxiation.</a:t>
            </a:r>
          </a:p>
          <a:p>
            <a:pPr algn="l" marL="539753" indent="-269876" lvl="1">
              <a:lnSpc>
                <a:spcPts val="3500"/>
              </a:lnSpc>
              <a:buFont typeface="Arial"/>
              <a:buChar char="•"/>
            </a:pPr>
            <a:r>
              <a:rPr lang="en-US" sz="2500">
                <a:solidFill>
                  <a:srgbClr val="000000"/>
                </a:solidFill>
                <a:latin typeface="Arial Bold"/>
              </a:rPr>
              <a:t>Mustard </a:t>
            </a:r>
            <a:r>
              <a:rPr lang="en-US" sz="2500">
                <a:solidFill>
                  <a:srgbClr val="000000"/>
                </a:solidFill>
                <a:latin typeface="Arial"/>
              </a:rPr>
              <a:t>– caused severe blistering on it’s victims. Caused blindness (slow acting poison)</a:t>
            </a:r>
          </a:p>
          <a:p>
            <a:pPr algn="l">
              <a:lnSpc>
                <a:spcPts val="3500"/>
              </a:lnSpc>
            </a:pPr>
            <a:r>
              <a:rPr lang="en-US" sz="2500">
                <a:solidFill>
                  <a:srgbClr val="000000"/>
                </a:solidFill>
                <a:latin typeface="Arial"/>
              </a:rPr>
              <a:t>Within six months of fighting, medics observed a set of symptoms among the trenches that they called ‘</a:t>
            </a:r>
            <a:r>
              <a:rPr lang="en-US" sz="2500">
                <a:solidFill>
                  <a:srgbClr val="000000"/>
                </a:solidFill>
                <a:latin typeface="Arial Bold"/>
              </a:rPr>
              <a:t>shell shock</a:t>
            </a:r>
            <a:r>
              <a:rPr lang="en-US" sz="2500">
                <a:solidFill>
                  <a:srgbClr val="000000"/>
                </a:solidFill>
                <a:latin typeface="Arial"/>
              </a:rPr>
              <a:t>’, now known as </a:t>
            </a:r>
            <a:r>
              <a:rPr lang="en-US" sz="2500">
                <a:solidFill>
                  <a:srgbClr val="000000"/>
                </a:solidFill>
                <a:latin typeface="Arial Bold"/>
              </a:rPr>
              <a:t>Post-Traumatic Stress Disorder </a:t>
            </a:r>
            <a:r>
              <a:rPr lang="en-US" sz="2500">
                <a:solidFill>
                  <a:srgbClr val="000000"/>
                </a:solidFill>
                <a:latin typeface="Arial"/>
              </a:rPr>
              <a:t>(</a:t>
            </a:r>
            <a:r>
              <a:rPr lang="en-US" sz="2500">
                <a:solidFill>
                  <a:srgbClr val="000000"/>
                </a:solidFill>
                <a:latin typeface="Arial Bold"/>
              </a:rPr>
              <a:t>PTSD</a:t>
            </a:r>
            <a:r>
              <a:rPr lang="en-US" sz="2500">
                <a:solidFill>
                  <a:srgbClr val="000000"/>
                </a:solidFill>
                <a:latin typeface="Arial"/>
              </a:rPr>
              <a:t>). Symptoms included: anxiety, nightmares, tremors, confusion, memory loss and sudden hearing/sight loss.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002448"/>
                </a:solidFill>
                <a:latin typeface="Arial Bold"/>
              </a:rPr>
              <a:t>World War II: Warfare becomes deadlier</a:t>
            </a:r>
          </a:p>
        </p:txBody>
      </p:sp>
      <p:sp>
        <p:nvSpPr>
          <p:cNvPr name="TextBox 7" id="7"/>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Better </a:t>
            </a:r>
            <a:r>
              <a:rPr lang="en-US" sz="3000">
                <a:solidFill>
                  <a:srgbClr val="000000"/>
                </a:solidFill>
                <a:latin typeface="Arial Bold"/>
              </a:rPr>
              <a:t>submarines </a:t>
            </a:r>
            <a:r>
              <a:rPr lang="en-US" sz="3000">
                <a:solidFill>
                  <a:srgbClr val="000000"/>
                </a:solidFill>
                <a:latin typeface="Arial"/>
              </a:rPr>
              <a:t>and </a:t>
            </a:r>
            <a:r>
              <a:rPr lang="en-US" sz="3000">
                <a:solidFill>
                  <a:srgbClr val="000000"/>
                </a:solidFill>
                <a:latin typeface="Arial Bold"/>
              </a:rPr>
              <a:t>torpedoes</a:t>
            </a:r>
            <a:r>
              <a:rPr lang="en-US" sz="3000">
                <a:solidFill>
                  <a:srgbClr val="000000"/>
                </a:solidFill>
                <a:latin typeface="Arial"/>
              </a:rPr>
              <a:t> were developed. Research went into </a:t>
            </a:r>
            <a:r>
              <a:rPr lang="en-US" sz="3000">
                <a:solidFill>
                  <a:srgbClr val="000000"/>
                </a:solidFill>
                <a:latin typeface="Arial Bold"/>
              </a:rPr>
              <a:t>ASDIC </a:t>
            </a:r>
            <a:r>
              <a:rPr lang="en-US" sz="3000">
                <a:solidFill>
                  <a:srgbClr val="000000"/>
                </a:solidFill>
                <a:latin typeface="Arial"/>
              </a:rPr>
              <a:t>(</a:t>
            </a:r>
            <a:r>
              <a:rPr lang="en-US" sz="3000">
                <a:solidFill>
                  <a:srgbClr val="000000"/>
                </a:solidFill>
                <a:latin typeface="Arial Bold"/>
              </a:rPr>
              <a:t>sonar</a:t>
            </a:r>
            <a:r>
              <a:rPr lang="en-US" sz="3000">
                <a:solidFill>
                  <a:srgbClr val="000000"/>
                </a:solidFill>
                <a:latin typeface="Arial"/>
              </a:rPr>
              <a:t>) and </a:t>
            </a:r>
            <a:r>
              <a:rPr lang="en-US" sz="3000">
                <a:solidFill>
                  <a:srgbClr val="000000"/>
                </a:solidFill>
                <a:latin typeface="Arial Bold"/>
              </a:rPr>
              <a:t>radar </a:t>
            </a:r>
            <a:r>
              <a:rPr lang="en-US" sz="3000">
                <a:solidFill>
                  <a:srgbClr val="000000"/>
                </a:solidFill>
                <a:latin typeface="Arial"/>
              </a:rPr>
              <a:t>technology to scan the oceans. </a:t>
            </a:r>
            <a:r>
              <a:rPr lang="en-US" sz="3000">
                <a:solidFill>
                  <a:srgbClr val="000000"/>
                </a:solidFill>
                <a:latin typeface="Arial Bold"/>
              </a:rPr>
              <a:t>Aircraft carriers </a:t>
            </a:r>
            <a:r>
              <a:rPr lang="en-US" sz="3000">
                <a:solidFill>
                  <a:srgbClr val="000000"/>
                </a:solidFill>
                <a:latin typeface="Arial"/>
              </a:rPr>
              <a:t>were seagoing air bases with a flight deck. Aircraft could refuel and take off from there, which helped to control the seas. </a:t>
            </a:r>
            <a:r>
              <a:rPr lang="en-US" sz="3000">
                <a:solidFill>
                  <a:srgbClr val="000000"/>
                </a:solidFill>
                <a:latin typeface="Arial"/>
              </a:rPr>
              <a:t>Germany developed many </a:t>
            </a:r>
            <a:r>
              <a:rPr lang="en-US" sz="3000">
                <a:solidFill>
                  <a:srgbClr val="000000"/>
                </a:solidFill>
                <a:latin typeface="Arial Bold"/>
              </a:rPr>
              <a:t>Panzer tanks</a:t>
            </a:r>
            <a:r>
              <a:rPr lang="en-US" sz="3000">
                <a:solidFill>
                  <a:srgbClr val="000000"/>
                </a:solidFill>
                <a:latin typeface="Arial"/>
              </a:rPr>
              <a:t>. The heavily armoured </a:t>
            </a:r>
            <a:r>
              <a:rPr lang="en-US" sz="3000">
                <a:solidFill>
                  <a:srgbClr val="000000"/>
                </a:solidFill>
                <a:latin typeface="Arial Bold"/>
              </a:rPr>
              <a:t>Tiger tank</a:t>
            </a:r>
            <a:r>
              <a:rPr lang="en-US" sz="3000">
                <a:solidFill>
                  <a:srgbClr val="000000"/>
                </a:solidFill>
                <a:latin typeface="Arial"/>
              </a:rPr>
              <a:t> weighed 54 tonnes, had a gun barrel diameter of 8.8 cm and had a top speed of 45 km/h. The Allies developed </a:t>
            </a:r>
            <a:r>
              <a:rPr lang="en-US" sz="3000">
                <a:solidFill>
                  <a:srgbClr val="000000"/>
                </a:solidFill>
                <a:latin typeface="Arial Bold"/>
              </a:rPr>
              <a:t>dummy tanks </a:t>
            </a:r>
            <a:r>
              <a:rPr lang="en-US" sz="3000">
                <a:solidFill>
                  <a:srgbClr val="000000"/>
                </a:solidFill>
                <a:latin typeface="Arial"/>
              </a:rPr>
              <a:t>and </a:t>
            </a:r>
            <a:r>
              <a:rPr lang="en-US" sz="3000">
                <a:solidFill>
                  <a:srgbClr val="000000"/>
                </a:solidFill>
                <a:latin typeface="Arial Bold"/>
              </a:rPr>
              <a:t>amphibious tanks</a:t>
            </a:r>
            <a:r>
              <a:rPr lang="en-US" sz="3000">
                <a:solidFill>
                  <a:srgbClr val="000000"/>
                </a:solidFill>
                <a:latin typeface="Arial"/>
              </a:rPr>
              <a:t>. </a:t>
            </a:r>
            <a:r>
              <a:rPr lang="en-US" sz="3000">
                <a:solidFill>
                  <a:srgbClr val="000000"/>
                </a:solidFill>
                <a:latin typeface="Arial Bold"/>
              </a:rPr>
              <a:t>Grenades</a:t>
            </a:r>
            <a:r>
              <a:rPr lang="en-US" sz="3000">
                <a:solidFill>
                  <a:srgbClr val="000000"/>
                </a:solidFill>
                <a:latin typeface="Arial"/>
              </a:rPr>
              <a:t>, </a:t>
            </a:r>
            <a:r>
              <a:rPr lang="en-US" sz="3000">
                <a:solidFill>
                  <a:srgbClr val="000000"/>
                </a:solidFill>
                <a:latin typeface="Arial Bold"/>
              </a:rPr>
              <a:t>pistols</a:t>
            </a:r>
            <a:r>
              <a:rPr lang="en-US" sz="3000">
                <a:solidFill>
                  <a:srgbClr val="000000"/>
                </a:solidFill>
                <a:latin typeface="Arial"/>
              </a:rPr>
              <a:t>, </a:t>
            </a:r>
            <a:r>
              <a:rPr lang="en-US" sz="3000">
                <a:solidFill>
                  <a:srgbClr val="000000"/>
                </a:solidFill>
                <a:latin typeface="Arial Bold"/>
              </a:rPr>
              <a:t>rifles</a:t>
            </a:r>
            <a:r>
              <a:rPr lang="en-US" sz="3000">
                <a:solidFill>
                  <a:srgbClr val="000000"/>
                </a:solidFill>
                <a:latin typeface="Arial"/>
              </a:rPr>
              <a:t> and </a:t>
            </a:r>
            <a:r>
              <a:rPr lang="en-US" sz="3000">
                <a:solidFill>
                  <a:srgbClr val="000000"/>
                </a:solidFill>
                <a:latin typeface="Arial Bold"/>
              </a:rPr>
              <a:t>machine guns</a:t>
            </a:r>
            <a:r>
              <a:rPr lang="en-US" sz="3000">
                <a:solidFill>
                  <a:srgbClr val="000000"/>
                </a:solidFill>
                <a:latin typeface="Arial"/>
              </a:rPr>
              <a:t> were also improved. The Germans invented a machine gun (the </a:t>
            </a:r>
            <a:r>
              <a:rPr lang="en-US" sz="3000">
                <a:solidFill>
                  <a:srgbClr val="000000"/>
                </a:solidFill>
                <a:latin typeface="Arial Bold"/>
              </a:rPr>
              <a:t>MG 42</a:t>
            </a:r>
            <a:r>
              <a:rPr lang="en-US" sz="3000">
                <a:solidFill>
                  <a:srgbClr val="000000"/>
                </a:solidFill>
                <a:latin typeface="Arial"/>
              </a:rPr>
              <a:t>) that could fire 1,200 rounds in one minute. The British </a:t>
            </a:r>
            <a:r>
              <a:rPr lang="en-US" sz="3000">
                <a:solidFill>
                  <a:srgbClr val="000000"/>
                </a:solidFill>
                <a:latin typeface="Arial Bold"/>
              </a:rPr>
              <a:t>Hurrican</a:t>
            </a:r>
            <a:r>
              <a:rPr lang="en-US" sz="3000">
                <a:solidFill>
                  <a:srgbClr val="000000"/>
                </a:solidFill>
                <a:latin typeface="Arial"/>
              </a:rPr>
              <a:t>e and </a:t>
            </a:r>
            <a:r>
              <a:rPr lang="en-US" sz="3000">
                <a:solidFill>
                  <a:srgbClr val="000000"/>
                </a:solidFill>
                <a:latin typeface="Arial Bold"/>
              </a:rPr>
              <a:t>Spitfire </a:t>
            </a:r>
            <a:r>
              <a:rPr lang="en-US" sz="3000">
                <a:solidFill>
                  <a:srgbClr val="000000"/>
                </a:solidFill>
                <a:latin typeface="Arial"/>
              </a:rPr>
              <a:t>aircraft had </a:t>
            </a:r>
            <a:r>
              <a:rPr lang="en-US" sz="3000">
                <a:solidFill>
                  <a:srgbClr val="000000"/>
                </a:solidFill>
                <a:latin typeface="Arial Bold"/>
              </a:rPr>
              <a:t>Rolls Royce engines</a:t>
            </a:r>
            <a:r>
              <a:rPr lang="en-US" sz="3000">
                <a:solidFill>
                  <a:srgbClr val="000000"/>
                </a:solidFill>
                <a:latin typeface="Arial"/>
              </a:rPr>
              <a:t>. The </a:t>
            </a:r>
            <a:r>
              <a:rPr lang="en-US" sz="3000">
                <a:solidFill>
                  <a:srgbClr val="000000"/>
                </a:solidFill>
                <a:latin typeface="Arial Bold"/>
              </a:rPr>
              <a:t>B-29 Superfortress </a:t>
            </a:r>
            <a:r>
              <a:rPr lang="en-US" sz="3000">
                <a:solidFill>
                  <a:srgbClr val="000000"/>
                </a:solidFill>
                <a:latin typeface="Arial"/>
              </a:rPr>
              <a:t>was a long-range </a:t>
            </a:r>
            <a:r>
              <a:rPr lang="en-US" sz="3000">
                <a:solidFill>
                  <a:srgbClr val="000000"/>
                </a:solidFill>
                <a:latin typeface="Arial Bold"/>
              </a:rPr>
              <a:t>bomber </a:t>
            </a:r>
            <a:r>
              <a:rPr lang="en-US" sz="3000">
                <a:solidFill>
                  <a:srgbClr val="000000"/>
                </a:solidFill>
                <a:latin typeface="Arial"/>
              </a:rPr>
              <a:t>developed by the US in 1942. In 1944, Germany invented the first </a:t>
            </a:r>
            <a:r>
              <a:rPr lang="en-US" sz="3000">
                <a:solidFill>
                  <a:srgbClr val="000000"/>
                </a:solidFill>
                <a:latin typeface="Arial Bold"/>
              </a:rPr>
              <a:t>jet fighter</a:t>
            </a:r>
            <a:r>
              <a:rPr lang="en-US" sz="3000">
                <a:solidFill>
                  <a:srgbClr val="000000"/>
                </a:solidFill>
                <a:latin typeface="Arial"/>
              </a:rPr>
              <a:t>, the </a:t>
            </a:r>
            <a:r>
              <a:rPr lang="en-US" sz="3000">
                <a:solidFill>
                  <a:srgbClr val="000000"/>
                </a:solidFill>
                <a:latin typeface="Arial Bold"/>
              </a:rPr>
              <a:t>Messerschmitt ME 262</a:t>
            </a:r>
            <a:r>
              <a:rPr lang="en-US" sz="3000">
                <a:solidFill>
                  <a:srgbClr val="000000"/>
                </a:solidFill>
                <a:latin typeface="Arial"/>
              </a:rPr>
              <a:t>. German scientists invented </a:t>
            </a:r>
            <a:r>
              <a:rPr lang="en-US" sz="3000">
                <a:solidFill>
                  <a:srgbClr val="000000"/>
                </a:solidFill>
                <a:latin typeface="Arial Bold"/>
              </a:rPr>
              <a:t>long-range rockets</a:t>
            </a:r>
            <a:r>
              <a:rPr lang="en-US" sz="3000">
                <a:solidFill>
                  <a:srgbClr val="000000"/>
                </a:solidFill>
                <a:latin typeface="Arial"/>
              </a:rPr>
              <a:t>. The </a:t>
            </a:r>
            <a:r>
              <a:rPr lang="en-US" sz="3000">
                <a:solidFill>
                  <a:srgbClr val="000000"/>
                </a:solidFill>
                <a:latin typeface="Arial Bold"/>
              </a:rPr>
              <a:t>V1 </a:t>
            </a:r>
            <a:r>
              <a:rPr lang="en-US" sz="3000">
                <a:solidFill>
                  <a:srgbClr val="000000"/>
                </a:solidFill>
                <a:latin typeface="Arial"/>
              </a:rPr>
              <a:t>flew at speeds of 400 km/h, while the later </a:t>
            </a:r>
            <a:r>
              <a:rPr lang="en-US" sz="3000">
                <a:solidFill>
                  <a:srgbClr val="000000"/>
                </a:solidFill>
                <a:latin typeface="Arial Bold"/>
              </a:rPr>
              <a:t>V2 </a:t>
            </a:r>
            <a:r>
              <a:rPr lang="en-US" sz="3000">
                <a:solidFill>
                  <a:srgbClr val="000000"/>
                </a:solidFill>
                <a:latin typeface="Arial"/>
              </a:rPr>
              <a:t>flew at supersonic speed, with a top speed of 5,760 km/h.</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360588" y="0"/>
            <a:ext cx="14903884" cy="9725311"/>
          </a:xfrm>
          <a:custGeom>
            <a:avLst/>
            <a:gdLst/>
            <a:ahLst/>
            <a:cxnLst/>
            <a:rect r="r" b="b" t="t" l="l"/>
            <a:pathLst>
              <a:path h="9725311" w="14903884">
                <a:moveTo>
                  <a:pt x="0" y="0"/>
                </a:moveTo>
                <a:lnTo>
                  <a:pt x="14903884" y="0"/>
                </a:lnTo>
                <a:lnTo>
                  <a:pt x="14903884"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2448"/>
                </a:solidFill>
                <a:latin typeface="Arial Bold"/>
              </a:rPr>
              <a:t>The Atomic Bomb</a:t>
            </a:r>
          </a:p>
        </p:txBody>
      </p:sp>
      <p:sp>
        <p:nvSpPr>
          <p:cNvPr name="TextBox 7" id="7"/>
          <p:cNvSpPr txBox="true"/>
          <p:nvPr/>
        </p:nvSpPr>
        <p:spPr>
          <a:xfrm rot="0">
            <a:off x="1028700" y="2139949"/>
            <a:ext cx="15609955" cy="2670175"/>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US feared the Germans would be the first to develop the atomic bomb, so it began an intensive research programme codenamed </a:t>
            </a:r>
            <a:r>
              <a:rPr lang="en-US" sz="2500">
                <a:solidFill>
                  <a:srgbClr val="000000"/>
                </a:solidFill>
                <a:latin typeface="Arial Bold"/>
              </a:rPr>
              <a:t>the Manhattan Project</a:t>
            </a:r>
            <a:r>
              <a:rPr lang="en-US" sz="2500">
                <a:solidFill>
                  <a:srgbClr val="000000"/>
                </a:solidFill>
                <a:latin typeface="Arial"/>
              </a:rPr>
              <a:t>, led by </a:t>
            </a:r>
            <a:r>
              <a:rPr lang="en-US" sz="2500">
                <a:solidFill>
                  <a:srgbClr val="000000"/>
                </a:solidFill>
                <a:latin typeface="Arial Bold"/>
              </a:rPr>
              <a:t>J. Roberts Oppenheimer</a:t>
            </a:r>
            <a:r>
              <a:rPr lang="en-US" sz="2500">
                <a:solidFill>
                  <a:srgbClr val="000000"/>
                </a:solidFill>
                <a:latin typeface="Arial"/>
              </a:rPr>
              <a:t>, a Jewish nuclear physicist. The first working atomic bomb was tested in the New Mexico desert during the </a:t>
            </a:r>
            <a:r>
              <a:rPr lang="en-US" sz="2500">
                <a:solidFill>
                  <a:srgbClr val="000000"/>
                </a:solidFill>
                <a:latin typeface="Arial Bold"/>
              </a:rPr>
              <a:t>Trinity Test </a:t>
            </a:r>
            <a:r>
              <a:rPr lang="en-US" sz="2500">
                <a:solidFill>
                  <a:srgbClr val="000000"/>
                </a:solidFill>
                <a:latin typeface="Arial"/>
              </a:rPr>
              <a:t>on the 16th July 1945. Less than a month later, the US Air Force, on the 6th August 1945 the first Atomic Bomb was dropped on the Japanese city of </a:t>
            </a:r>
            <a:r>
              <a:rPr lang="en-US" sz="2500">
                <a:solidFill>
                  <a:srgbClr val="000000"/>
                </a:solidFill>
                <a:latin typeface="Arial Bold"/>
              </a:rPr>
              <a:t>Hiroshima </a:t>
            </a:r>
            <a:r>
              <a:rPr lang="en-US" sz="2500">
                <a:solidFill>
                  <a:srgbClr val="000000"/>
                </a:solidFill>
                <a:latin typeface="Arial"/>
              </a:rPr>
              <a:t>and three days later another was dropped on </a:t>
            </a:r>
            <a:r>
              <a:rPr lang="en-US" sz="2500">
                <a:solidFill>
                  <a:srgbClr val="000000"/>
                </a:solidFill>
                <a:latin typeface="Arial Bold"/>
              </a:rPr>
              <a:t>Nagasaki</a:t>
            </a:r>
            <a:r>
              <a:rPr lang="en-US" sz="2500">
                <a:solidFill>
                  <a:srgbClr val="000000"/>
                </a:solidFill>
                <a:latin typeface="Arial"/>
              </a:rPr>
              <a:t>, killing 40,000 (thousands more would die later from radiation poisoning). In total, there were</a:t>
            </a:r>
            <a:r>
              <a:rPr lang="en-US" sz="2500">
                <a:solidFill>
                  <a:srgbClr val="000000"/>
                </a:solidFill>
                <a:latin typeface="Arial Bold"/>
              </a:rPr>
              <a:t> </a:t>
            </a:r>
            <a:r>
              <a:rPr lang="en-US" sz="2500">
                <a:solidFill>
                  <a:srgbClr val="000000"/>
                </a:solidFill>
                <a:latin typeface="Arial"/>
              </a:rPr>
              <a:t>129,000 civilians killed.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Freeform 14" id="14"/>
          <p:cNvSpPr/>
          <p:nvPr/>
        </p:nvSpPr>
        <p:spPr>
          <a:xfrm flipH="false" flipV="false" rot="0">
            <a:off x="1061723" y="4810124"/>
            <a:ext cx="7771954" cy="4915187"/>
          </a:xfrm>
          <a:custGeom>
            <a:avLst/>
            <a:gdLst/>
            <a:ahLst/>
            <a:cxnLst/>
            <a:rect r="r" b="b" t="t" l="l"/>
            <a:pathLst>
              <a:path h="4915187" w="7771954">
                <a:moveTo>
                  <a:pt x="0" y="0"/>
                </a:moveTo>
                <a:lnTo>
                  <a:pt x="7771954" y="0"/>
                </a:lnTo>
                <a:lnTo>
                  <a:pt x="7771954" y="4915187"/>
                </a:lnTo>
                <a:lnTo>
                  <a:pt x="0" y="4915187"/>
                </a:lnTo>
                <a:lnTo>
                  <a:pt x="0" y="0"/>
                </a:lnTo>
                <a:close/>
              </a:path>
            </a:pathLst>
          </a:custGeom>
          <a:blipFill>
            <a:blip r:embed="rId6"/>
            <a:stretch>
              <a:fillRect l="0" t="0" r="0" b="-26595"/>
            </a:stretch>
          </a:blipFill>
        </p:spPr>
      </p:sp>
      <p:sp>
        <p:nvSpPr>
          <p:cNvPr name="Freeform 15" id="15"/>
          <p:cNvSpPr/>
          <p:nvPr/>
        </p:nvSpPr>
        <p:spPr>
          <a:xfrm flipH="false" flipV="false" rot="0">
            <a:off x="9908586" y="4810124"/>
            <a:ext cx="6160528" cy="4915187"/>
          </a:xfrm>
          <a:custGeom>
            <a:avLst/>
            <a:gdLst/>
            <a:ahLst/>
            <a:cxnLst/>
            <a:rect r="r" b="b" t="t" l="l"/>
            <a:pathLst>
              <a:path h="4915187" w="6160528">
                <a:moveTo>
                  <a:pt x="0" y="0"/>
                </a:moveTo>
                <a:lnTo>
                  <a:pt x="6160528" y="0"/>
                </a:lnTo>
                <a:lnTo>
                  <a:pt x="6160528" y="4915187"/>
                </a:lnTo>
                <a:lnTo>
                  <a:pt x="0" y="4915187"/>
                </a:lnTo>
                <a:lnTo>
                  <a:pt x="0" y="0"/>
                </a:lnTo>
                <a:close/>
              </a:path>
            </a:pathLst>
          </a:custGeom>
          <a:blipFill>
            <a:blip r:embed="rId7"/>
            <a:stretch>
              <a:fillRect l="0" t="0" r="0" b="0"/>
            </a:stretch>
          </a:blipFill>
        </p:spPr>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2903851" y="0"/>
            <a:ext cx="12480298" cy="9725311"/>
          </a:xfrm>
          <a:custGeom>
            <a:avLst/>
            <a:gdLst/>
            <a:ahLst/>
            <a:cxnLst/>
            <a:rect r="r" b="b" t="t" l="l"/>
            <a:pathLst>
              <a:path h="9725311" w="12480298">
                <a:moveTo>
                  <a:pt x="0" y="0"/>
                </a:moveTo>
                <a:lnTo>
                  <a:pt x="12480298" y="0"/>
                </a:lnTo>
                <a:lnTo>
                  <a:pt x="12480298"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809625"/>
            <a:ext cx="15609955" cy="1050925"/>
          </a:xfrm>
          <a:prstGeom prst="rect">
            <a:avLst/>
          </a:prstGeom>
        </p:spPr>
        <p:txBody>
          <a:bodyPr anchor="t" rtlCol="false" tIns="0" lIns="0" bIns="0" rIns="0">
            <a:spAutoFit/>
          </a:bodyPr>
          <a:lstStyle/>
          <a:p>
            <a:pPr algn="l">
              <a:lnSpc>
                <a:spcPts val="7700"/>
              </a:lnSpc>
            </a:pPr>
            <a:r>
              <a:rPr lang="en-US" sz="5500">
                <a:solidFill>
                  <a:srgbClr val="002448"/>
                </a:solidFill>
                <a:latin typeface="Arial Bold"/>
              </a:rPr>
              <a:t>Impact and Contribution to Historical Change</a:t>
            </a:r>
          </a:p>
        </p:txBody>
      </p:sp>
      <p:sp>
        <p:nvSpPr>
          <p:cNvPr name="TextBox 7" id="7"/>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By the time of the events of World War II, fighting was no longer confined to particular areas as it had been in World War I. The new technology was </a:t>
            </a:r>
            <a:r>
              <a:rPr lang="en-US" sz="3000">
                <a:solidFill>
                  <a:srgbClr val="000000"/>
                </a:solidFill>
                <a:latin typeface="Arial Bold"/>
              </a:rPr>
              <a:t>highly mobile</a:t>
            </a:r>
            <a:r>
              <a:rPr lang="en-US" sz="3000">
                <a:solidFill>
                  <a:srgbClr val="000000"/>
                </a:solidFill>
                <a:latin typeface="Arial"/>
              </a:rPr>
              <a:t> and so units and ‘fronts’ could move very quickly, as in the </a:t>
            </a:r>
            <a:r>
              <a:rPr lang="en-US" sz="3000">
                <a:solidFill>
                  <a:srgbClr val="000000"/>
                </a:solidFill>
                <a:latin typeface="Arial Bold"/>
              </a:rPr>
              <a:t>Blitzkrieg</a:t>
            </a:r>
            <a:r>
              <a:rPr lang="en-US" sz="3000">
                <a:solidFill>
                  <a:srgbClr val="000000"/>
                </a:solidFill>
                <a:latin typeface="Arial"/>
              </a:rPr>
              <a:t> invasions of Poland and France. The </a:t>
            </a:r>
            <a:r>
              <a:rPr lang="en-US" sz="3000">
                <a:solidFill>
                  <a:srgbClr val="000000"/>
                </a:solidFill>
                <a:latin typeface="Arial Bold"/>
              </a:rPr>
              <a:t>destructive power </a:t>
            </a:r>
            <a:r>
              <a:rPr lang="en-US" sz="3000">
                <a:solidFill>
                  <a:srgbClr val="000000"/>
                </a:solidFill>
                <a:latin typeface="Arial"/>
              </a:rPr>
              <a:t>of the new technology was far greater than ever before. In World War I, roughly 10 million soldiers while in World War II that roughly doubled to 15-20 million. War affected </a:t>
            </a:r>
            <a:r>
              <a:rPr lang="en-US" sz="3000">
                <a:solidFill>
                  <a:srgbClr val="000000"/>
                </a:solidFill>
                <a:latin typeface="Arial Bold"/>
              </a:rPr>
              <a:t>civilian populations</a:t>
            </a:r>
            <a:r>
              <a:rPr lang="en-US" sz="3000">
                <a:solidFill>
                  <a:srgbClr val="000000"/>
                </a:solidFill>
                <a:latin typeface="Arial"/>
              </a:rPr>
              <a:t> in a way it had never before; it is estimated that 38-55 million civilians died during World War II while it is estimated it was 13 million civilians in World War I. Numerous </a:t>
            </a:r>
            <a:r>
              <a:rPr lang="en-US" sz="3000">
                <a:solidFill>
                  <a:srgbClr val="000000"/>
                </a:solidFill>
                <a:latin typeface="Arial Bold"/>
              </a:rPr>
              <a:t>cities were utterly destroyed</a:t>
            </a:r>
            <a:r>
              <a:rPr lang="en-US" sz="3000">
                <a:solidFill>
                  <a:srgbClr val="000000"/>
                </a:solidFill>
                <a:latin typeface="Arial"/>
              </a:rPr>
              <a:t>, for example: Coventry (Britain), Dresden (Germany), Warsaw (Poland), Leningrad (Russia) and Hiroshima (Japan). The invention of the </a:t>
            </a:r>
            <a:r>
              <a:rPr lang="en-US" sz="3000">
                <a:solidFill>
                  <a:srgbClr val="000000"/>
                </a:solidFill>
                <a:latin typeface="Arial Bold"/>
              </a:rPr>
              <a:t>atomic bomb</a:t>
            </a:r>
            <a:r>
              <a:rPr lang="en-US" sz="3000">
                <a:solidFill>
                  <a:srgbClr val="000000"/>
                </a:solidFill>
                <a:latin typeface="Arial"/>
              </a:rPr>
              <a:t> made it possible to obliterate large areas at the touch of a button. This threat would hang over both the US and the Soviet Union during the </a:t>
            </a:r>
            <a:r>
              <a:rPr lang="en-US" sz="3000">
                <a:solidFill>
                  <a:srgbClr val="000000"/>
                </a:solidFill>
                <a:latin typeface="Arial Bold"/>
              </a:rPr>
              <a:t>Cold War</a:t>
            </a:r>
            <a:r>
              <a:rPr lang="en-US" sz="3000">
                <a:solidFill>
                  <a:srgbClr val="000000"/>
                </a:solidFill>
                <a:latin typeface="Arial"/>
              </a:rPr>
              <a: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43610"/>
            <a:ext cx="18288000" cy="1419225"/>
          </a:xfrm>
          <a:prstGeom prst="rect">
            <a:avLst/>
          </a:prstGeom>
        </p:spPr>
        <p:txBody>
          <a:bodyPr anchor="t" rtlCol="false" tIns="0" lIns="0" bIns="0" rIns="0">
            <a:spAutoFit/>
          </a:bodyPr>
          <a:lstStyle/>
          <a:p>
            <a:pPr algn="ctr">
              <a:lnSpc>
                <a:spcPts val="10499"/>
              </a:lnSpc>
            </a:pPr>
            <a:r>
              <a:rPr lang="en-US" sz="7499">
                <a:solidFill>
                  <a:srgbClr val="004AAD"/>
                </a:solidFill>
                <a:latin typeface="Arial Bold"/>
              </a:rPr>
              <a:t>33.1: TECHNOLOGY IN ANCIENT TIMES</a:t>
            </a:r>
          </a:p>
        </p:txBody>
      </p:sp>
      <p:sp>
        <p:nvSpPr>
          <p:cNvPr name="TextBox 4" id="4"/>
          <p:cNvSpPr txBox="true"/>
          <p:nvPr/>
        </p:nvSpPr>
        <p:spPr>
          <a:xfrm rot="0">
            <a:off x="0" y="3818248"/>
            <a:ext cx="18288000" cy="1184274"/>
          </a:xfrm>
          <a:prstGeom prst="rect">
            <a:avLst/>
          </a:prstGeom>
        </p:spPr>
        <p:txBody>
          <a:bodyPr anchor="t" rtlCol="false" tIns="0" lIns="0" bIns="0" rIns="0">
            <a:spAutoFit/>
          </a:bodyPr>
          <a:lstStyle/>
          <a:p>
            <a:pPr algn="ctr">
              <a:lnSpc>
                <a:spcPts val="9199"/>
              </a:lnSpc>
            </a:pPr>
            <a:r>
              <a:rPr lang="en-US" sz="7999" spc="1799">
                <a:solidFill>
                  <a:srgbClr val="FFFFFF"/>
                </a:solidFill>
                <a:latin typeface="Daydream"/>
              </a:rPr>
              <a:t>33.1: technology in ancient times</a:t>
            </a:r>
          </a:p>
        </p:txBody>
      </p:sp>
      <p:sp>
        <p:nvSpPr>
          <p:cNvPr name="TextBox 5" id="5"/>
          <p:cNvSpPr txBox="true"/>
          <p:nvPr/>
        </p:nvSpPr>
        <p:spPr>
          <a:xfrm rot="0">
            <a:off x="15530432" y="-14772"/>
            <a:ext cx="2312089"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33</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 mya - Present</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1" id="11"/>
          <p:cNvSpPr txBox="true"/>
          <p:nvPr/>
        </p:nvSpPr>
        <p:spPr>
          <a:xfrm rot="0">
            <a:off x="0" y="9613901"/>
            <a:ext cx="9858375"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Two &amp; Three: The History of the World</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2448"/>
                </a:solidFill>
                <a:latin typeface="Arial Bold"/>
              </a:rPr>
              <a:t>Communication Technology</a:t>
            </a:r>
          </a:p>
        </p:txBody>
      </p:sp>
      <p:sp>
        <p:nvSpPr>
          <p:cNvPr name="TextBox 7" id="7"/>
          <p:cNvSpPr txBox="true"/>
          <p:nvPr/>
        </p:nvSpPr>
        <p:spPr>
          <a:xfrm rot="0">
            <a:off x="1028700" y="2139949"/>
            <a:ext cx="15609955" cy="7489825"/>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nineteenth century saw the development of telecommunications: the sending and receiving of information using electronic means, which included wire, radio or any other electronic device. The combination of electricity and communication sparked a long series of innovations. Telecommunications were used for more than simply sharing information and connecting different places: entertainment also became a central function for communications. </a:t>
            </a:r>
          </a:p>
          <a:p>
            <a:pPr algn="l">
              <a:lnSpc>
                <a:spcPts val="3500"/>
              </a:lnSpc>
            </a:pPr>
            <a:r>
              <a:rPr lang="en-US" sz="2500">
                <a:solidFill>
                  <a:srgbClr val="000000"/>
                </a:solidFill>
                <a:latin typeface="Arial"/>
              </a:rPr>
              <a:t>Electric </a:t>
            </a:r>
            <a:r>
              <a:rPr lang="en-US" sz="2500">
                <a:solidFill>
                  <a:srgbClr val="000000"/>
                </a:solidFill>
                <a:latin typeface="Arial Bold"/>
              </a:rPr>
              <a:t>telegraph</a:t>
            </a:r>
            <a:r>
              <a:rPr lang="en-US" sz="2500">
                <a:solidFill>
                  <a:srgbClr val="000000"/>
                </a:solidFill>
                <a:latin typeface="Arial"/>
              </a:rPr>
              <a:t>: Invented in 1831 by </a:t>
            </a:r>
            <a:r>
              <a:rPr lang="en-US" sz="2500">
                <a:solidFill>
                  <a:srgbClr val="000000"/>
                </a:solidFill>
                <a:latin typeface="Arial Bold"/>
              </a:rPr>
              <a:t>Joseph Henry</a:t>
            </a:r>
            <a:r>
              <a:rPr lang="en-US" sz="2500">
                <a:solidFill>
                  <a:srgbClr val="000000"/>
                </a:solidFill>
                <a:latin typeface="Arial"/>
              </a:rPr>
              <a:t>, it used wires to transmit signals to be sent and received over long distances. Those signals could then be turned into text to communicate messages.</a:t>
            </a:r>
          </a:p>
          <a:p>
            <a:pPr algn="l">
              <a:lnSpc>
                <a:spcPts val="3500"/>
              </a:lnSpc>
            </a:pPr>
            <a:r>
              <a:rPr lang="en-US" sz="2500">
                <a:solidFill>
                  <a:srgbClr val="000000"/>
                </a:solidFill>
                <a:latin typeface="Arial Bold"/>
              </a:rPr>
              <a:t>Telephone</a:t>
            </a:r>
            <a:r>
              <a:rPr lang="en-US" sz="2500">
                <a:solidFill>
                  <a:srgbClr val="000000"/>
                </a:solidFill>
                <a:latin typeface="Arial"/>
              </a:rPr>
              <a:t>: The first telephone that could be practically used was developed by </a:t>
            </a:r>
            <a:r>
              <a:rPr lang="en-US" sz="2500">
                <a:solidFill>
                  <a:srgbClr val="000000"/>
                </a:solidFill>
                <a:latin typeface="Arial Bold"/>
              </a:rPr>
              <a:t>Alexander Graham Bell </a:t>
            </a:r>
            <a:r>
              <a:rPr lang="en-US" sz="2500">
                <a:solidFill>
                  <a:srgbClr val="000000"/>
                </a:solidFill>
                <a:latin typeface="Arial"/>
              </a:rPr>
              <a:t>in 1876. It allowed two people to communicate verbally using devices that converted their voices into electronic waves sent along wires.</a:t>
            </a:r>
          </a:p>
          <a:p>
            <a:pPr algn="l">
              <a:lnSpc>
                <a:spcPts val="3500"/>
              </a:lnSpc>
            </a:pPr>
            <a:r>
              <a:rPr lang="en-US" sz="2500">
                <a:solidFill>
                  <a:srgbClr val="000000"/>
                </a:solidFill>
                <a:latin typeface="Arial Bold"/>
              </a:rPr>
              <a:t>Radio</a:t>
            </a:r>
            <a:r>
              <a:rPr lang="en-US" sz="2500">
                <a:solidFill>
                  <a:srgbClr val="000000"/>
                </a:solidFill>
                <a:latin typeface="Arial"/>
              </a:rPr>
              <a:t>: The first radio transmitters and receivers were developed in the 1890s by </a:t>
            </a:r>
            <a:r>
              <a:rPr lang="en-US" sz="2500">
                <a:solidFill>
                  <a:srgbClr val="000000"/>
                </a:solidFill>
                <a:latin typeface="Arial Bold"/>
              </a:rPr>
              <a:t>Guglielmo Marconi</a:t>
            </a:r>
            <a:r>
              <a:rPr lang="en-US" sz="2500">
                <a:solidFill>
                  <a:srgbClr val="000000"/>
                </a:solidFill>
                <a:latin typeface="Arial"/>
              </a:rPr>
              <a:t>, and radio began to be used commercially around 1900. By the 1920s, nearly every home in Britain and the USA had a radio that gave people access to news, weather, music and other entertainment programmes.</a:t>
            </a:r>
          </a:p>
          <a:p>
            <a:pPr algn="l">
              <a:lnSpc>
                <a:spcPts val="3500"/>
              </a:lnSpc>
            </a:pPr>
            <a:r>
              <a:rPr lang="en-US" sz="2500">
                <a:solidFill>
                  <a:srgbClr val="000000"/>
                </a:solidFill>
                <a:latin typeface="Arial Bold"/>
              </a:rPr>
              <a:t>Television</a:t>
            </a:r>
            <a:r>
              <a:rPr lang="en-US" sz="2500">
                <a:solidFill>
                  <a:srgbClr val="000000"/>
                </a:solidFill>
                <a:latin typeface="Arial"/>
              </a:rPr>
              <a:t>: The idea of transmitting images over radio waves had been around since the late nineteenth century. The first television sets were developed in the 1920s. After World War II, television became the world's most common form of entertainment. By the mid-1950s, over 90% of US homes had a television set and most of the content they were watching was entertainment, not information.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809625"/>
            <a:ext cx="15609955" cy="1050925"/>
          </a:xfrm>
          <a:prstGeom prst="rect">
            <a:avLst/>
          </a:prstGeom>
        </p:spPr>
        <p:txBody>
          <a:bodyPr anchor="t" rtlCol="false" tIns="0" lIns="0" bIns="0" rIns="0">
            <a:spAutoFit/>
          </a:bodyPr>
          <a:lstStyle/>
          <a:p>
            <a:pPr algn="l">
              <a:lnSpc>
                <a:spcPts val="7700"/>
              </a:lnSpc>
            </a:pPr>
            <a:r>
              <a:rPr lang="en-US" sz="5500">
                <a:solidFill>
                  <a:srgbClr val="002448"/>
                </a:solidFill>
                <a:latin typeface="Arial Bold"/>
              </a:rPr>
              <a:t>Impact and Contribution to Historical Change</a:t>
            </a:r>
          </a:p>
        </p:txBody>
      </p:sp>
      <p:sp>
        <p:nvSpPr>
          <p:cNvPr name="TextBox 7" id="7"/>
          <p:cNvSpPr txBox="true"/>
          <p:nvPr/>
        </p:nvSpPr>
        <p:spPr>
          <a:xfrm rot="0">
            <a:off x="1028700" y="2139949"/>
            <a:ext cx="15609955" cy="6175375"/>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Telegraphs and telephones allowed news to be far more rapidly distributed and information to be more easily communicated. They enable people to send personal written and verbal communications over long distances, increasing flow of informatoin and making the world smaller.</a:t>
            </a:r>
          </a:p>
          <a:p>
            <a:pPr algn="l">
              <a:lnSpc>
                <a:spcPts val="3500"/>
              </a:lnSpc>
            </a:pPr>
            <a:r>
              <a:rPr lang="en-US" sz="2500">
                <a:solidFill>
                  <a:srgbClr val="000000"/>
                </a:solidFill>
                <a:latin typeface="Arial"/>
              </a:rPr>
              <a:t>Radio was the first mass communication system used to communicate with whole populations. In Nazi Germany, Hitler used it to spread his propaganda. In wartime Britain, Churchill's radio addresses helped to boost the public's spirits during the Blitz.</a:t>
            </a:r>
          </a:p>
          <a:p>
            <a:pPr algn="l">
              <a:lnSpc>
                <a:spcPts val="3500"/>
              </a:lnSpc>
            </a:pPr>
            <a:r>
              <a:rPr lang="en-US" sz="2500">
                <a:solidFill>
                  <a:srgbClr val="000000"/>
                </a:solidFill>
                <a:latin typeface="Arial"/>
              </a:rPr>
              <a:t>Television profoundly shaped humanity. From their homes, people witnessed events that shaped the world, such as the moon landings or the Vietnam War, or were exposed to ideas and lifestyles far removed from their own. Television often helped drive social change, whether racial equality in the USA on </a:t>
            </a:r>
            <a:r>
              <a:rPr lang="en-US" sz="2500">
                <a:solidFill>
                  <a:srgbClr val="000000"/>
                </a:solidFill>
                <a:latin typeface="Arial Italics"/>
              </a:rPr>
              <a:t>Star Trek</a:t>
            </a:r>
            <a:r>
              <a:rPr lang="en-US" sz="2500">
                <a:solidFill>
                  <a:srgbClr val="000000"/>
                </a:solidFill>
                <a:latin typeface="Arial"/>
              </a:rPr>
              <a:t> in the 1960s or controversial topics on </a:t>
            </a:r>
            <a:r>
              <a:rPr lang="en-US" sz="2500">
                <a:solidFill>
                  <a:srgbClr val="000000"/>
                </a:solidFill>
                <a:latin typeface="Arial Italics"/>
              </a:rPr>
              <a:t>The Late Late Show </a:t>
            </a:r>
            <a:r>
              <a:rPr lang="en-US" sz="2500">
                <a:solidFill>
                  <a:srgbClr val="000000"/>
                </a:solidFill>
                <a:latin typeface="Arial"/>
              </a:rPr>
              <a:t>in Ireland.</a:t>
            </a:r>
          </a:p>
          <a:p>
            <a:pPr algn="l">
              <a:lnSpc>
                <a:spcPts val="3500"/>
              </a:lnSpc>
            </a:pPr>
            <a:r>
              <a:rPr lang="en-US" sz="2500">
                <a:solidFill>
                  <a:srgbClr val="000000"/>
                </a:solidFill>
                <a:latin typeface="Arial"/>
              </a:rPr>
              <a:t>By the end of the twentieth century, </a:t>
            </a:r>
            <a:r>
              <a:rPr lang="en-US" sz="2500">
                <a:solidFill>
                  <a:srgbClr val="000000"/>
                </a:solidFill>
                <a:latin typeface="Arial Bold"/>
              </a:rPr>
              <a:t>satellite technology </a:t>
            </a:r>
            <a:r>
              <a:rPr lang="en-US" sz="2500">
                <a:solidFill>
                  <a:srgbClr val="000000"/>
                </a:solidFill>
                <a:latin typeface="Arial"/>
              </a:rPr>
              <a:t>had helped to create mobile phones, which no longer required fixed telephone lines. The invention of </a:t>
            </a:r>
            <a:r>
              <a:rPr lang="en-US" sz="2500">
                <a:solidFill>
                  <a:srgbClr val="000000"/>
                </a:solidFill>
                <a:latin typeface="Arial Bold"/>
              </a:rPr>
              <a:t>the internet</a:t>
            </a:r>
            <a:r>
              <a:rPr lang="en-US" sz="2500">
                <a:solidFill>
                  <a:srgbClr val="000000"/>
                </a:solidFill>
                <a:latin typeface="Arial"/>
              </a:rPr>
              <a:t> in the 1980s, and its widespread use by the late 1990s, meant that people could access nearly every form of information and entertainment at the touch of a button.</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1" id="11"/>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grpSp>
        <p:nvGrpSpPr>
          <p:cNvPr name="Group 13" id="13"/>
          <p:cNvGrpSpPr/>
          <p:nvPr/>
        </p:nvGrpSpPr>
        <p:grpSpPr>
          <a:xfrm rot="0">
            <a:off x="685800" y="2562466"/>
            <a:ext cx="16253460" cy="5162068"/>
            <a:chOff x="0" y="0"/>
            <a:chExt cx="21671280" cy="6882758"/>
          </a:xfrm>
        </p:grpSpPr>
        <p:sp>
          <p:nvSpPr>
            <p:cNvPr name="Freeform 14" id="14"/>
            <p:cNvSpPr/>
            <p:nvPr/>
          </p:nvSpPr>
          <p:spPr>
            <a:xfrm flipH="false" flipV="false" rot="0">
              <a:off x="0" y="24758"/>
              <a:ext cx="7564450" cy="6858000"/>
            </a:xfrm>
            <a:custGeom>
              <a:avLst/>
              <a:gdLst/>
              <a:ahLst/>
              <a:cxnLst/>
              <a:rect r="r" b="b" t="t" l="l"/>
              <a:pathLst>
                <a:path h="6858000" w="7564450">
                  <a:moveTo>
                    <a:pt x="0" y="0"/>
                  </a:moveTo>
                  <a:lnTo>
                    <a:pt x="7564450" y="0"/>
                  </a:lnTo>
                  <a:lnTo>
                    <a:pt x="7564450" y="6858000"/>
                  </a:lnTo>
                  <a:lnTo>
                    <a:pt x="0" y="6858000"/>
                  </a:lnTo>
                  <a:lnTo>
                    <a:pt x="0" y="0"/>
                  </a:lnTo>
                  <a:close/>
                </a:path>
              </a:pathLst>
            </a:custGeom>
            <a:blipFill>
              <a:blip r:embed="rId9"/>
              <a:stretch>
                <a:fillRect l="0" t="0" r="0" b="0"/>
              </a:stretch>
            </a:blipFill>
          </p:spPr>
        </p:sp>
        <p:sp>
          <p:nvSpPr>
            <p:cNvPr name="Freeform 15" id="15"/>
            <p:cNvSpPr/>
            <p:nvPr/>
          </p:nvSpPr>
          <p:spPr>
            <a:xfrm flipH="false" flipV="false" rot="0">
              <a:off x="12427770" y="0"/>
              <a:ext cx="9243510" cy="6882758"/>
            </a:xfrm>
            <a:custGeom>
              <a:avLst/>
              <a:gdLst/>
              <a:ahLst/>
              <a:cxnLst/>
              <a:rect r="r" b="b" t="t" l="l"/>
              <a:pathLst>
                <a:path h="6882758" w="9243510">
                  <a:moveTo>
                    <a:pt x="0" y="0"/>
                  </a:moveTo>
                  <a:lnTo>
                    <a:pt x="9243510" y="0"/>
                  </a:lnTo>
                  <a:lnTo>
                    <a:pt x="9243510" y="6882758"/>
                  </a:lnTo>
                  <a:lnTo>
                    <a:pt x="0" y="6882758"/>
                  </a:lnTo>
                  <a:lnTo>
                    <a:pt x="0" y="0"/>
                  </a:lnTo>
                  <a:close/>
                </a:path>
              </a:pathLst>
            </a:custGeom>
            <a:blipFill>
              <a:blip r:embed="rId10"/>
              <a:stretch>
                <a:fillRect l="0" t="0" r="0" b="0"/>
              </a:stretch>
            </a:blipFill>
          </p:spPr>
        </p:sp>
        <p:sp>
          <p:nvSpPr>
            <p:cNvPr name="Freeform 16" id="16"/>
            <p:cNvSpPr/>
            <p:nvPr/>
          </p:nvSpPr>
          <p:spPr>
            <a:xfrm flipH="false" flipV="false" rot="0">
              <a:off x="7666050" y="0"/>
              <a:ext cx="5112026" cy="6882758"/>
            </a:xfrm>
            <a:custGeom>
              <a:avLst/>
              <a:gdLst/>
              <a:ahLst/>
              <a:cxnLst/>
              <a:rect r="r" b="b" t="t" l="l"/>
              <a:pathLst>
                <a:path h="6882758" w="5112026">
                  <a:moveTo>
                    <a:pt x="0" y="0"/>
                  </a:moveTo>
                  <a:lnTo>
                    <a:pt x="5112026" y="0"/>
                  </a:lnTo>
                  <a:lnTo>
                    <a:pt x="5112026" y="6882758"/>
                  </a:lnTo>
                  <a:lnTo>
                    <a:pt x="0" y="6882758"/>
                  </a:lnTo>
                  <a:lnTo>
                    <a:pt x="0" y="0"/>
                  </a:lnTo>
                  <a:close/>
                </a:path>
              </a:pathLst>
            </a:custGeom>
            <a:blipFill>
              <a:blip r:embed="rId11"/>
              <a:stretch>
                <a:fillRect l="0" t="0" r="0" b="0"/>
              </a:stretch>
            </a:blipFill>
          </p:spPr>
        </p:sp>
      </p:gr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2448"/>
                </a:solidFill>
                <a:latin typeface="Arial Bold"/>
              </a:rPr>
              <a:t>The Space Race</a:t>
            </a:r>
          </a:p>
        </p:txBody>
      </p:sp>
      <p:sp>
        <p:nvSpPr>
          <p:cNvPr name="TextBox 7" id="7"/>
          <p:cNvSpPr txBox="true"/>
          <p:nvPr/>
        </p:nvSpPr>
        <p:spPr>
          <a:xfrm rot="0">
            <a:off x="1028700" y="2149474"/>
            <a:ext cx="15609955" cy="660400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Throughout the Cold War, both the US and the Soviet Union spent huge sums of money on scientific research. This </a:t>
            </a:r>
            <a:r>
              <a:rPr lang="en-US" sz="2499">
                <a:solidFill>
                  <a:srgbClr val="000000"/>
                </a:solidFill>
                <a:latin typeface="Arial Bold"/>
              </a:rPr>
              <a:t>arms race</a:t>
            </a:r>
            <a:r>
              <a:rPr lang="en-US" sz="2499">
                <a:solidFill>
                  <a:srgbClr val="000000"/>
                </a:solidFill>
                <a:latin typeface="Arial"/>
              </a:rPr>
              <a:t> led to the development of more powerful </a:t>
            </a:r>
            <a:r>
              <a:rPr lang="en-US" sz="2499">
                <a:solidFill>
                  <a:srgbClr val="000000"/>
                </a:solidFill>
                <a:latin typeface="Arial Bold"/>
              </a:rPr>
              <a:t>nuclear weapons</a:t>
            </a:r>
            <a:r>
              <a:rPr lang="en-US" sz="2499">
                <a:solidFill>
                  <a:srgbClr val="000000"/>
                </a:solidFill>
                <a:latin typeface="Arial"/>
              </a:rPr>
              <a:t>, as well as more deadly aircraft, tanks and naval vessels. In particular, the superpowers invested heavily in ‘</a:t>
            </a:r>
            <a:r>
              <a:rPr lang="en-US" sz="2499">
                <a:solidFill>
                  <a:srgbClr val="000000"/>
                </a:solidFill>
                <a:latin typeface="Arial Bold"/>
              </a:rPr>
              <a:t>the space race</a:t>
            </a:r>
            <a:r>
              <a:rPr lang="en-US" sz="2499">
                <a:solidFill>
                  <a:srgbClr val="000000"/>
                </a:solidFill>
                <a:latin typeface="Arial"/>
              </a:rPr>
              <a:t>’. The </a:t>
            </a:r>
            <a:r>
              <a:rPr lang="en-US" sz="2499">
                <a:solidFill>
                  <a:srgbClr val="000000"/>
                </a:solidFill>
                <a:latin typeface="Arial Bold"/>
              </a:rPr>
              <a:t>rockets</a:t>
            </a:r>
            <a:r>
              <a:rPr lang="en-US" sz="2499">
                <a:solidFill>
                  <a:srgbClr val="000000"/>
                </a:solidFill>
                <a:latin typeface="Arial"/>
              </a:rPr>
              <a:t> designed to carry satellites (and later astronauts) into space could also be used to carry </a:t>
            </a:r>
            <a:r>
              <a:rPr lang="en-US" sz="2499">
                <a:solidFill>
                  <a:srgbClr val="000000"/>
                </a:solidFill>
                <a:latin typeface="Arial Bold"/>
              </a:rPr>
              <a:t>nuclear bombs</a:t>
            </a:r>
            <a:r>
              <a:rPr lang="en-US" sz="2499">
                <a:solidFill>
                  <a:srgbClr val="000000"/>
                </a:solidFill>
                <a:latin typeface="Arial"/>
              </a:rPr>
              <a:t> to attack the other side. New </a:t>
            </a:r>
            <a:r>
              <a:rPr lang="en-US" sz="2499">
                <a:solidFill>
                  <a:srgbClr val="000000"/>
                </a:solidFill>
                <a:latin typeface="Arial Bold"/>
              </a:rPr>
              <a:t>technology </a:t>
            </a:r>
            <a:r>
              <a:rPr lang="en-US" sz="2499">
                <a:solidFill>
                  <a:srgbClr val="000000"/>
                </a:solidFill>
                <a:latin typeface="Arial"/>
              </a:rPr>
              <a:t>developed during the space race (such as </a:t>
            </a:r>
            <a:r>
              <a:rPr lang="en-US" sz="2499">
                <a:solidFill>
                  <a:srgbClr val="000000"/>
                </a:solidFill>
                <a:latin typeface="Arial Bold"/>
              </a:rPr>
              <a:t>computers</a:t>
            </a:r>
            <a:r>
              <a:rPr lang="en-US" sz="2499">
                <a:solidFill>
                  <a:srgbClr val="000000"/>
                </a:solidFill>
                <a:latin typeface="Arial"/>
              </a:rPr>
              <a:t>) could transform both military and civilian life. The first superpower to achieve these great technological feats would </a:t>
            </a:r>
            <a:r>
              <a:rPr lang="en-US" sz="2499">
                <a:solidFill>
                  <a:srgbClr val="000000"/>
                </a:solidFill>
                <a:latin typeface="Arial Bold"/>
              </a:rPr>
              <a:t>prove its superiority</a:t>
            </a:r>
            <a:r>
              <a:rPr lang="en-US" sz="2499">
                <a:solidFill>
                  <a:srgbClr val="000000"/>
                </a:solidFill>
                <a:latin typeface="Arial"/>
              </a:rPr>
              <a:t>.</a:t>
            </a:r>
          </a:p>
          <a:p>
            <a:pPr algn="l">
              <a:lnSpc>
                <a:spcPts val="3499"/>
              </a:lnSpc>
            </a:pPr>
            <a:r>
              <a:rPr lang="en-US" sz="2499">
                <a:solidFill>
                  <a:srgbClr val="000000"/>
                </a:solidFill>
                <a:latin typeface="Arial"/>
              </a:rPr>
              <a:t>On the </a:t>
            </a:r>
            <a:r>
              <a:rPr lang="en-US" sz="2499">
                <a:solidFill>
                  <a:srgbClr val="000000"/>
                </a:solidFill>
                <a:latin typeface="Arial Bold"/>
              </a:rPr>
              <a:t>4th October 1957</a:t>
            </a:r>
            <a:r>
              <a:rPr lang="en-US" sz="2499">
                <a:solidFill>
                  <a:srgbClr val="000000"/>
                </a:solidFill>
                <a:latin typeface="Arial"/>
              </a:rPr>
              <a:t>, the Soviets launched the world’s first satellite, </a:t>
            </a:r>
            <a:r>
              <a:rPr lang="en-US" sz="2499">
                <a:solidFill>
                  <a:srgbClr val="000000"/>
                </a:solidFill>
                <a:latin typeface="Arial Bold Italics"/>
              </a:rPr>
              <a:t>Sputnik</a:t>
            </a:r>
            <a:r>
              <a:rPr lang="en-US" sz="2499">
                <a:solidFill>
                  <a:srgbClr val="000000"/>
                </a:solidFill>
                <a:latin typeface="Arial Italics"/>
              </a:rPr>
              <a:t>. </a:t>
            </a:r>
            <a:r>
              <a:rPr lang="en-US" sz="2499">
                <a:solidFill>
                  <a:srgbClr val="000000"/>
                </a:solidFill>
                <a:latin typeface="Arial"/>
              </a:rPr>
              <a:t>The US became concerned that there was now a ‘</a:t>
            </a:r>
            <a:r>
              <a:rPr lang="en-US" sz="2499">
                <a:solidFill>
                  <a:srgbClr val="000000"/>
                </a:solidFill>
                <a:latin typeface="Arial Bold"/>
              </a:rPr>
              <a:t>missile gap</a:t>
            </a:r>
            <a:r>
              <a:rPr lang="en-US" sz="2499">
                <a:solidFill>
                  <a:srgbClr val="000000"/>
                </a:solidFill>
                <a:latin typeface="Arial"/>
              </a:rPr>
              <a:t>’ between them and the Soviets. In </a:t>
            </a:r>
            <a:r>
              <a:rPr lang="en-US" sz="2499">
                <a:solidFill>
                  <a:srgbClr val="000000"/>
                </a:solidFill>
                <a:latin typeface="Arial Bold"/>
              </a:rPr>
              <a:t>December 1957</a:t>
            </a:r>
            <a:r>
              <a:rPr lang="en-US" sz="2499">
                <a:solidFill>
                  <a:srgbClr val="000000"/>
                </a:solidFill>
                <a:latin typeface="Arial"/>
              </a:rPr>
              <a:t>, the first US satellite, </a:t>
            </a:r>
            <a:r>
              <a:rPr lang="en-US" sz="2499">
                <a:solidFill>
                  <a:srgbClr val="000000"/>
                </a:solidFill>
                <a:latin typeface="Arial Bold Italics"/>
              </a:rPr>
              <a:t>the Vanguard</a:t>
            </a:r>
            <a:r>
              <a:rPr lang="en-US" sz="2499">
                <a:solidFill>
                  <a:srgbClr val="000000"/>
                </a:solidFill>
                <a:latin typeface="Arial Italics"/>
              </a:rPr>
              <a:t>, </a:t>
            </a:r>
            <a:r>
              <a:rPr lang="en-US" sz="2499">
                <a:solidFill>
                  <a:srgbClr val="000000"/>
                </a:solidFill>
                <a:latin typeface="Arial"/>
              </a:rPr>
              <a:t>exploded on the launch pad. The US eventually launched the </a:t>
            </a:r>
            <a:r>
              <a:rPr lang="en-US" sz="2499">
                <a:solidFill>
                  <a:srgbClr val="000000"/>
                </a:solidFill>
                <a:latin typeface="Arial Bold Italics"/>
              </a:rPr>
              <a:t>Explorer</a:t>
            </a:r>
            <a:r>
              <a:rPr lang="en-US" sz="2499">
                <a:solidFill>
                  <a:srgbClr val="000000"/>
                </a:solidFill>
                <a:latin typeface="Arial"/>
              </a:rPr>
              <a:t> satellite successfully on the </a:t>
            </a:r>
            <a:r>
              <a:rPr lang="en-US" sz="2499">
                <a:solidFill>
                  <a:srgbClr val="000000"/>
                </a:solidFill>
                <a:latin typeface="Arial Bold"/>
              </a:rPr>
              <a:t>1st February 1958</a:t>
            </a:r>
            <a:r>
              <a:rPr lang="en-US" sz="2499">
                <a:solidFill>
                  <a:srgbClr val="000000"/>
                </a:solidFill>
                <a:latin typeface="Arial"/>
              </a:rPr>
              <a:t>.</a:t>
            </a:r>
          </a:p>
          <a:p>
            <a:pPr algn="l">
              <a:lnSpc>
                <a:spcPts val="3499"/>
              </a:lnSpc>
            </a:pPr>
            <a:r>
              <a:rPr lang="en-US" sz="2499">
                <a:solidFill>
                  <a:srgbClr val="000000"/>
                </a:solidFill>
                <a:latin typeface="Arial"/>
              </a:rPr>
              <a:t>On the </a:t>
            </a:r>
            <a:r>
              <a:rPr lang="en-US" sz="2499">
                <a:solidFill>
                  <a:srgbClr val="000000"/>
                </a:solidFill>
                <a:latin typeface="Arial Bold"/>
              </a:rPr>
              <a:t>12th April 1961</a:t>
            </a:r>
            <a:r>
              <a:rPr lang="en-US" sz="2499">
                <a:solidFill>
                  <a:srgbClr val="000000"/>
                </a:solidFill>
                <a:latin typeface="Arial"/>
              </a:rPr>
              <a:t>, </a:t>
            </a:r>
            <a:r>
              <a:rPr lang="en-US" sz="2499">
                <a:solidFill>
                  <a:srgbClr val="000000"/>
                </a:solidFill>
                <a:latin typeface="Arial Bold"/>
              </a:rPr>
              <a:t>Yuri Gagarin</a:t>
            </a:r>
            <a:r>
              <a:rPr lang="en-US" sz="2499">
                <a:solidFill>
                  <a:srgbClr val="000000"/>
                </a:solidFill>
                <a:latin typeface="Arial"/>
              </a:rPr>
              <a:t> of the Soviet Union was the first man in space after he orbited the Earth and returned safely. In February </a:t>
            </a:r>
            <a:r>
              <a:rPr lang="en-US" sz="2499">
                <a:solidFill>
                  <a:srgbClr val="000000"/>
                </a:solidFill>
                <a:latin typeface="Arial Bold"/>
              </a:rPr>
              <a:t>1962</a:t>
            </a:r>
            <a:r>
              <a:rPr lang="en-US" sz="2499">
                <a:solidFill>
                  <a:srgbClr val="000000"/>
                </a:solidFill>
                <a:latin typeface="Arial"/>
              </a:rPr>
              <a:t>, the US sent a man into orbit when </a:t>
            </a:r>
            <a:r>
              <a:rPr lang="en-US" sz="2499">
                <a:solidFill>
                  <a:srgbClr val="000000"/>
                </a:solidFill>
                <a:latin typeface="Arial Bold"/>
              </a:rPr>
              <a:t>John Glenn </a:t>
            </a:r>
            <a:r>
              <a:rPr lang="en-US" sz="2499">
                <a:solidFill>
                  <a:srgbClr val="000000"/>
                </a:solidFill>
                <a:latin typeface="Arial"/>
              </a:rPr>
              <a:t>piloted the </a:t>
            </a:r>
            <a:r>
              <a:rPr lang="en-US" sz="2499">
                <a:solidFill>
                  <a:srgbClr val="000000"/>
                </a:solidFill>
                <a:latin typeface="Arial Italics"/>
              </a:rPr>
              <a:t>Friendship 7</a:t>
            </a:r>
            <a:r>
              <a:rPr lang="en-US" sz="2499">
                <a:solidFill>
                  <a:srgbClr val="000000"/>
                </a:solidFill>
                <a:latin typeface="Arial"/>
              </a:rPr>
              <a:t>. US President </a:t>
            </a:r>
            <a:r>
              <a:rPr lang="en-US" sz="2499">
                <a:solidFill>
                  <a:srgbClr val="000000"/>
                </a:solidFill>
                <a:latin typeface="Arial Bold"/>
              </a:rPr>
              <a:t>John F Kennedy</a:t>
            </a:r>
            <a:r>
              <a:rPr lang="en-US" sz="2499">
                <a:solidFill>
                  <a:srgbClr val="000000"/>
                </a:solidFill>
                <a:latin typeface="Arial"/>
              </a:rPr>
              <a:t> was determined that the US must succeed in landing a man on the moon by the end of the decade – but he would not live to see it.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002448"/>
                </a:solidFill>
                <a:latin typeface="Arial Bold"/>
              </a:rPr>
              <a:t>The Moon Landings and its Impact</a:t>
            </a:r>
          </a:p>
        </p:txBody>
      </p:sp>
      <p:sp>
        <p:nvSpPr>
          <p:cNvPr name="TextBox 7" id="7"/>
          <p:cNvSpPr txBox="true"/>
          <p:nvPr/>
        </p:nvSpPr>
        <p:spPr>
          <a:xfrm rot="0">
            <a:off x="1028700" y="2149474"/>
            <a:ext cx="15609955" cy="441325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The US </a:t>
            </a:r>
            <a:r>
              <a:rPr lang="en-US" sz="2499">
                <a:solidFill>
                  <a:srgbClr val="000000"/>
                </a:solidFill>
                <a:latin typeface="Arial Bold"/>
              </a:rPr>
              <a:t>National Aeronautics and Space Administration </a:t>
            </a:r>
            <a:r>
              <a:rPr lang="en-US" sz="2499">
                <a:solidFill>
                  <a:srgbClr val="000000"/>
                </a:solidFill>
                <a:latin typeface="Arial"/>
              </a:rPr>
              <a:t>(NASA) launched the </a:t>
            </a:r>
            <a:r>
              <a:rPr lang="en-US" sz="2499">
                <a:solidFill>
                  <a:srgbClr val="000000"/>
                </a:solidFill>
                <a:latin typeface="Arial Bold Italics"/>
              </a:rPr>
              <a:t>Gemini </a:t>
            </a:r>
            <a:r>
              <a:rPr lang="en-US" sz="2499">
                <a:solidFill>
                  <a:srgbClr val="000000"/>
                </a:solidFill>
                <a:latin typeface="Arial"/>
              </a:rPr>
              <a:t>and </a:t>
            </a:r>
            <a:r>
              <a:rPr lang="en-US" sz="2499">
                <a:solidFill>
                  <a:srgbClr val="000000"/>
                </a:solidFill>
                <a:latin typeface="Arial Bold Italics"/>
              </a:rPr>
              <a:t>Apollo</a:t>
            </a:r>
            <a:r>
              <a:rPr lang="en-US" sz="2499">
                <a:solidFill>
                  <a:srgbClr val="000000"/>
                </a:solidFill>
                <a:latin typeface="Arial"/>
              </a:rPr>
              <a:t> missions. The </a:t>
            </a:r>
            <a:r>
              <a:rPr lang="en-US" sz="2499">
                <a:solidFill>
                  <a:srgbClr val="000000"/>
                </a:solidFill>
                <a:latin typeface="Arial Bold"/>
              </a:rPr>
              <a:t>Saturn V rocket </a:t>
            </a:r>
            <a:r>
              <a:rPr lang="en-US" sz="2499">
                <a:solidFill>
                  <a:srgbClr val="000000"/>
                </a:solidFill>
                <a:latin typeface="Arial"/>
              </a:rPr>
              <a:t>was built to carry the </a:t>
            </a:r>
            <a:r>
              <a:rPr lang="en-US" sz="2499">
                <a:solidFill>
                  <a:srgbClr val="000000"/>
                </a:solidFill>
                <a:latin typeface="Arial Bold Italics"/>
              </a:rPr>
              <a:t>Apollo </a:t>
            </a:r>
            <a:r>
              <a:rPr lang="en-US" sz="2499">
                <a:solidFill>
                  <a:srgbClr val="000000"/>
                </a:solidFill>
                <a:latin typeface="Arial"/>
              </a:rPr>
              <a:t>spacecraft out of Earth’s orbit. On the </a:t>
            </a:r>
            <a:r>
              <a:rPr lang="en-US" sz="2499">
                <a:solidFill>
                  <a:srgbClr val="000000"/>
                </a:solidFill>
                <a:latin typeface="Arial Bold"/>
              </a:rPr>
              <a:t>16th July 1969</a:t>
            </a:r>
            <a:r>
              <a:rPr lang="en-US" sz="2499">
                <a:solidFill>
                  <a:srgbClr val="000000"/>
                </a:solidFill>
                <a:latin typeface="Arial"/>
              </a:rPr>
              <a:t>, </a:t>
            </a:r>
            <a:r>
              <a:rPr lang="en-US" sz="2499">
                <a:solidFill>
                  <a:srgbClr val="000000"/>
                </a:solidFill>
                <a:latin typeface="Arial Bold Italics"/>
              </a:rPr>
              <a:t>Apollo 11 </a:t>
            </a:r>
            <a:r>
              <a:rPr lang="en-US" sz="2499">
                <a:solidFill>
                  <a:srgbClr val="000000"/>
                </a:solidFill>
                <a:latin typeface="Arial"/>
              </a:rPr>
              <a:t>launched from Florida carrying astronauts </a:t>
            </a:r>
            <a:r>
              <a:rPr lang="en-US" sz="2499">
                <a:solidFill>
                  <a:srgbClr val="000000"/>
                </a:solidFill>
                <a:latin typeface="Arial Bold"/>
              </a:rPr>
              <a:t>Neil Armstrong</a:t>
            </a:r>
            <a:r>
              <a:rPr lang="en-US" sz="2499">
                <a:solidFill>
                  <a:srgbClr val="000000"/>
                </a:solidFill>
                <a:latin typeface="Arial"/>
              </a:rPr>
              <a:t>, </a:t>
            </a:r>
            <a:r>
              <a:rPr lang="en-US" sz="2499">
                <a:solidFill>
                  <a:srgbClr val="000000"/>
                </a:solidFill>
                <a:latin typeface="Arial Bold"/>
              </a:rPr>
              <a:t>Edwin ‘Buzz’ Aldrin</a:t>
            </a:r>
            <a:r>
              <a:rPr lang="en-US" sz="2499">
                <a:solidFill>
                  <a:srgbClr val="000000"/>
                </a:solidFill>
                <a:latin typeface="Arial"/>
              </a:rPr>
              <a:t> and </a:t>
            </a:r>
            <a:r>
              <a:rPr lang="en-US" sz="2499">
                <a:solidFill>
                  <a:srgbClr val="000000"/>
                </a:solidFill>
                <a:latin typeface="Arial Bold"/>
              </a:rPr>
              <a:t>Michael Collins</a:t>
            </a:r>
            <a:r>
              <a:rPr lang="en-US" sz="2499">
                <a:solidFill>
                  <a:srgbClr val="000000"/>
                </a:solidFill>
                <a:latin typeface="Arial"/>
              </a:rPr>
              <a:t>. On the </a:t>
            </a:r>
            <a:r>
              <a:rPr lang="en-US" sz="2499">
                <a:solidFill>
                  <a:srgbClr val="000000"/>
                </a:solidFill>
                <a:latin typeface="Arial Bold"/>
              </a:rPr>
              <a:t>20th July 1969</a:t>
            </a:r>
            <a:r>
              <a:rPr lang="en-US" sz="2499">
                <a:solidFill>
                  <a:srgbClr val="000000"/>
                </a:solidFill>
                <a:latin typeface="Arial"/>
              </a:rPr>
              <a:t>, Armstrong &amp; Aldrin landed the </a:t>
            </a:r>
            <a:r>
              <a:rPr lang="en-US" sz="2499">
                <a:solidFill>
                  <a:srgbClr val="000000"/>
                </a:solidFill>
                <a:latin typeface="Arial Bold"/>
              </a:rPr>
              <a:t>lunar module</a:t>
            </a:r>
            <a:r>
              <a:rPr lang="en-US" sz="2499">
                <a:solidFill>
                  <a:srgbClr val="000000"/>
                </a:solidFill>
                <a:latin typeface="Arial"/>
              </a:rPr>
              <a:t>, the </a:t>
            </a:r>
            <a:r>
              <a:rPr lang="en-US" sz="2499">
                <a:solidFill>
                  <a:srgbClr val="000000"/>
                </a:solidFill>
                <a:latin typeface="Arial Bold Italics"/>
              </a:rPr>
              <a:t>Eagle</a:t>
            </a:r>
            <a:r>
              <a:rPr lang="en-US" sz="2499">
                <a:solidFill>
                  <a:srgbClr val="000000"/>
                </a:solidFill>
                <a:latin typeface="Arial"/>
              </a:rPr>
              <a:t>, on the moon’s surface. A camera in the </a:t>
            </a:r>
            <a:r>
              <a:rPr lang="en-US" sz="2499">
                <a:solidFill>
                  <a:srgbClr val="000000"/>
                </a:solidFill>
                <a:latin typeface="Arial Italics"/>
              </a:rPr>
              <a:t>Eagle </a:t>
            </a:r>
            <a:r>
              <a:rPr lang="en-US" sz="2499">
                <a:solidFill>
                  <a:srgbClr val="000000"/>
                </a:solidFill>
                <a:latin typeface="Arial"/>
              </a:rPr>
              <a:t>provided live coverage. Over 500 million people around the world tuned in to make this the </a:t>
            </a:r>
            <a:r>
              <a:rPr lang="en-US" sz="2499">
                <a:solidFill>
                  <a:srgbClr val="000000"/>
                </a:solidFill>
                <a:latin typeface="Arial Bold"/>
              </a:rPr>
              <a:t>most watched event in television history</a:t>
            </a:r>
            <a:r>
              <a:rPr lang="en-US" sz="2499">
                <a:solidFill>
                  <a:srgbClr val="000000"/>
                </a:solidFill>
                <a:latin typeface="Arial"/>
              </a:rPr>
              <a:t> up until that point.</a:t>
            </a:r>
          </a:p>
          <a:p>
            <a:pPr algn="l">
              <a:lnSpc>
                <a:spcPts val="3499"/>
              </a:lnSpc>
            </a:pPr>
            <a:r>
              <a:rPr lang="en-US" sz="2499">
                <a:solidFill>
                  <a:srgbClr val="000000"/>
                </a:solidFill>
                <a:latin typeface="Arial"/>
              </a:rPr>
              <a:t>By landing people on the moon, the </a:t>
            </a:r>
            <a:r>
              <a:rPr lang="en-US" sz="2499">
                <a:solidFill>
                  <a:srgbClr val="000000"/>
                </a:solidFill>
                <a:latin typeface="Arial Bold"/>
              </a:rPr>
              <a:t>US had ‘won’ the space race</a:t>
            </a:r>
            <a:r>
              <a:rPr lang="en-US" sz="2499">
                <a:solidFill>
                  <a:srgbClr val="000000"/>
                </a:solidFill>
                <a:latin typeface="Arial"/>
              </a:rPr>
              <a:t>, and with it a </a:t>
            </a:r>
            <a:r>
              <a:rPr lang="en-US" sz="2499">
                <a:solidFill>
                  <a:srgbClr val="000000"/>
                </a:solidFill>
                <a:latin typeface="Arial Bold"/>
              </a:rPr>
              <a:t>propaganda victory </a:t>
            </a:r>
            <a:r>
              <a:rPr lang="en-US" sz="2499">
                <a:solidFill>
                  <a:srgbClr val="000000"/>
                </a:solidFill>
                <a:latin typeface="Arial"/>
              </a:rPr>
              <a:t>over the Soviet Union and communism as a system. The lunar landings continued </a:t>
            </a:r>
            <a:r>
              <a:rPr lang="en-US" sz="2499">
                <a:solidFill>
                  <a:srgbClr val="000000"/>
                </a:solidFill>
                <a:latin typeface="Arial Bold"/>
              </a:rPr>
              <a:t>until 1972</a:t>
            </a:r>
            <a:r>
              <a:rPr lang="en-US" sz="2499">
                <a:solidFill>
                  <a:srgbClr val="000000"/>
                </a:solidFill>
                <a:latin typeface="Arial"/>
              </a:rPr>
              <a:t>, when they lost public support due to high costs. </a:t>
            </a:r>
            <a:r>
              <a:rPr lang="en-US" sz="2499">
                <a:solidFill>
                  <a:srgbClr val="000000"/>
                </a:solidFill>
                <a:latin typeface="Arial Bold"/>
              </a:rPr>
              <a:t>Satellite</a:t>
            </a:r>
            <a:r>
              <a:rPr lang="en-US" sz="2499">
                <a:solidFill>
                  <a:srgbClr val="000000"/>
                </a:solidFill>
                <a:latin typeface="Arial"/>
              </a:rPr>
              <a:t>, </a:t>
            </a:r>
            <a:r>
              <a:rPr lang="en-US" sz="2499">
                <a:solidFill>
                  <a:srgbClr val="000000"/>
                </a:solidFill>
                <a:latin typeface="Arial Bold"/>
              </a:rPr>
              <a:t>communication </a:t>
            </a:r>
            <a:r>
              <a:rPr lang="en-US" sz="2499">
                <a:solidFill>
                  <a:srgbClr val="000000"/>
                </a:solidFill>
                <a:latin typeface="Arial"/>
              </a:rPr>
              <a:t>and </a:t>
            </a:r>
            <a:r>
              <a:rPr lang="en-US" sz="2499">
                <a:solidFill>
                  <a:srgbClr val="000000"/>
                </a:solidFill>
                <a:latin typeface="Arial Bold"/>
              </a:rPr>
              <a:t>computer technologies </a:t>
            </a:r>
            <a:r>
              <a:rPr lang="en-US" sz="2499">
                <a:solidFill>
                  <a:srgbClr val="000000"/>
                </a:solidFill>
                <a:latin typeface="Arial"/>
              </a:rPr>
              <a:t>advanced greatly as a result of technological breakthroughs arising from the space race.</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71525"/>
            <a:ext cx="15910560" cy="1244600"/>
          </a:xfrm>
          <a:prstGeom prst="rect">
            <a:avLst/>
          </a:prstGeom>
        </p:spPr>
        <p:txBody>
          <a:bodyPr anchor="t" rtlCol="false" tIns="0" lIns="0" bIns="0" rIns="0">
            <a:spAutoFit/>
          </a:bodyPr>
          <a:lstStyle/>
          <a:p>
            <a:pPr algn="l">
              <a:lnSpc>
                <a:spcPts val="9100"/>
              </a:lnSpc>
            </a:pPr>
            <a:r>
              <a:rPr lang="en-US" sz="6500">
                <a:solidFill>
                  <a:srgbClr val="002448"/>
                </a:solidFill>
                <a:latin typeface="Arial Bold"/>
              </a:rPr>
              <a:t>Questions Pg 406 (Artefact, 2nd Edition)</a:t>
            </a:r>
          </a:p>
        </p:txBody>
      </p:sp>
      <p:sp>
        <p:nvSpPr>
          <p:cNvPr name="TextBox 7" id="7"/>
          <p:cNvSpPr txBox="true"/>
          <p:nvPr/>
        </p:nvSpPr>
        <p:spPr>
          <a:xfrm rot="0">
            <a:off x="1028700" y="2139949"/>
            <a:ext cx="15609955" cy="6175375"/>
          </a:xfrm>
          <a:prstGeom prst="rect">
            <a:avLst/>
          </a:prstGeom>
        </p:spPr>
        <p:txBody>
          <a:bodyPr anchor="t" rtlCol="false" tIns="0" lIns="0" bIns="0" rIns="0">
            <a:spAutoFit/>
          </a:bodyPr>
          <a:lstStyle/>
          <a:p>
            <a:pPr algn="l" marL="539753" indent="-269876" lvl="1">
              <a:lnSpc>
                <a:spcPts val="3500"/>
              </a:lnSpc>
              <a:buAutoNum type="arabicPeriod" startAt="1"/>
            </a:pPr>
            <a:r>
              <a:rPr lang="en-US" sz="2500">
                <a:solidFill>
                  <a:srgbClr val="000000"/>
                </a:solidFill>
                <a:latin typeface="Arial"/>
              </a:rPr>
              <a:t>Explain the relationship between population growth and agricultural production.</a:t>
            </a:r>
          </a:p>
          <a:p>
            <a:pPr algn="l" marL="539753" indent="-269876" lvl="1">
              <a:lnSpc>
                <a:spcPts val="3500"/>
              </a:lnSpc>
              <a:buAutoNum type="arabicPeriod" startAt="1"/>
            </a:pPr>
            <a:r>
              <a:rPr lang="en-US" sz="2500">
                <a:solidFill>
                  <a:srgbClr val="000000"/>
                </a:solidFill>
                <a:latin typeface="Arial"/>
              </a:rPr>
              <a:t>In your opinion, what was the most important agricultural innovation of the twentieth century? Give reasons for your answer.</a:t>
            </a:r>
          </a:p>
          <a:p>
            <a:pPr algn="l" marL="539753" indent="-269876" lvl="1">
              <a:lnSpc>
                <a:spcPts val="3500"/>
              </a:lnSpc>
              <a:buAutoNum type="arabicPeriod" startAt="1"/>
            </a:pPr>
            <a:r>
              <a:rPr lang="en-US" sz="2500">
                <a:solidFill>
                  <a:srgbClr val="000000"/>
                </a:solidFill>
                <a:latin typeface="Arial"/>
              </a:rPr>
              <a:t>Why was the internal combustion engine such an important invention?</a:t>
            </a:r>
          </a:p>
          <a:p>
            <a:pPr algn="l" marL="539753" indent="-269876" lvl="1">
              <a:lnSpc>
                <a:spcPts val="3500"/>
              </a:lnSpc>
              <a:buAutoNum type="arabicPeriod" startAt="1"/>
            </a:pPr>
            <a:r>
              <a:rPr lang="en-US" sz="2500">
                <a:solidFill>
                  <a:srgbClr val="000000"/>
                </a:solidFill>
                <a:latin typeface="Arial"/>
              </a:rPr>
              <a:t>How did life change as a result of the work of Edison and Tesla?</a:t>
            </a:r>
          </a:p>
          <a:p>
            <a:pPr algn="l" marL="539753" indent="-269876" lvl="1">
              <a:lnSpc>
                <a:spcPts val="3500"/>
              </a:lnSpc>
              <a:buAutoNum type="arabicPeriod" startAt="1"/>
            </a:pPr>
            <a:r>
              <a:rPr lang="en-US" sz="2500">
                <a:solidFill>
                  <a:srgbClr val="000000"/>
                </a:solidFill>
                <a:latin typeface="Arial"/>
              </a:rPr>
              <a:t>Name one major technological innovation from (a) World War I and (b) World War II.</a:t>
            </a:r>
          </a:p>
          <a:p>
            <a:pPr algn="l" marL="539753" indent="-269876" lvl="1">
              <a:lnSpc>
                <a:spcPts val="3500"/>
              </a:lnSpc>
              <a:buAutoNum type="arabicPeriod" startAt="1"/>
            </a:pPr>
            <a:r>
              <a:rPr lang="en-US" sz="2500">
                <a:solidFill>
                  <a:srgbClr val="000000"/>
                </a:solidFill>
                <a:latin typeface="Arial"/>
              </a:rPr>
              <a:t>How can warfare lead to technological innovations?</a:t>
            </a:r>
          </a:p>
          <a:p>
            <a:pPr algn="l" marL="539753" indent="-269876" lvl="1">
              <a:lnSpc>
                <a:spcPts val="3500"/>
              </a:lnSpc>
              <a:buAutoNum type="arabicPeriod" startAt="1"/>
            </a:pPr>
            <a:r>
              <a:rPr lang="en-US" sz="2500">
                <a:solidFill>
                  <a:srgbClr val="000000"/>
                </a:solidFill>
                <a:latin typeface="Arial"/>
              </a:rPr>
              <a:t>How did twentieth-century wars lead to (a) passenger aircraft; (b) a man landing on the moon and (c) different types of electricity production?</a:t>
            </a:r>
          </a:p>
          <a:p>
            <a:pPr algn="l" marL="539753" indent="-269876" lvl="1">
              <a:lnSpc>
                <a:spcPts val="3500"/>
              </a:lnSpc>
              <a:buAutoNum type="arabicPeriod" startAt="1"/>
            </a:pPr>
            <a:r>
              <a:rPr lang="en-US" sz="2500">
                <a:solidFill>
                  <a:srgbClr val="000000"/>
                </a:solidFill>
                <a:latin typeface="Arial"/>
              </a:rPr>
              <a:t>Who invented (a) the telegraph and (b) the telephone?</a:t>
            </a:r>
          </a:p>
          <a:p>
            <a:pPr algn="l" marL="539753" indent="-269876" lvl="1">
              <a:lnSpc>
                <a:spcPts val="3500"/>
              </a:lnSpc>
              <a:buAutoNum type="arabicPeriod" startAt="1"/>
            </a:pPr>
            <a:r>
              <a:rPr lang="en-US" sz="2500">
                <a:solidFill>
                  <a:srgbClr val="000000"/>
                </a:solidFill>
                <a:latin typeface="Arial"/>
              </a:rPr>
              <a:t>How did these impact people's lives?</a:t>
            </a:r>
          </a:p>
          <a:p>
            <a:pPr algn="l" marL="539753" indent="-269876" lvl="1">
              <a:lnSpc>
                <a:spcPts val="3500"/>
              </a:lnSpc>
              <a:buAutoNum type="arabicPeriod" startAt="1"/>
            </a:pPr>
            <a:r>
              <a:rPr lang="en-US" sz="2500">
                <a:solidFill>
                  <a:srgbClr val="000000"/>
                </a:solidFill>
                <a:latin typeface="Arial"/>
              </a:rPr>
              <a:t>How did television contribute to change in the twentieth century?</a:t>
            </a:r>
          </a:p>
          <a:p>
            <a:pPr algn="l" marL="539753" indent="-269876" lvl="1">
              <a:lnSpc>
                <a:spcPts val="3500"/>
              </a:lnSpc>
              <a:buAutoNum type="arabicPeriod" startAt="1"/>
            </a:pPr>
            <a:r>
              <a:rPr lang="en-US" sz="2500">
                <a:solidFill>
                  <a:srgbClr val="000000"/>
                </a:solidFill>
                <a:latin typeface="Arial"/>
              </a:rPr>
              <a:t>How did World War II contribute to navigational technology? What was the impact of these innovations?</a:t>
            </a:r>
          </a:p>
          <a:p>
            <a:pPr algn="l" marL="539753" indent="-269876" lvl="1">
              <a:lnSpc>
                <a:spcPts val="3500"/>
              </a:lnSpc>
              <a:buAutoNum type="arabicPeriod" startAt="1"/>
            </a:pPr>
            <a:r>
              <a:rPr lang="en-US" sz="2500">
                <a:solidFill>
                  <a:srgbClr val="000000"/>
                </a:solidFill>
                <a:latin typeface="Arial"/>
              </a:rPr>
              <a:t>Why were satellites important in developing navigational systems from the 1960s onwards?</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004AAD"/>
                </a:solidFill>
                <a:latin typeface="Arial Bold"/>
              </a:rPr>
              <a:t>33.6: SUMMARY</a:t>
            </a:r>
          </a:p>
        </p:txBody>
      </p:sp>
      <p:sp>
        <p:nvSpPr>
          <p:cNvPr name="TextBox 4" id="4"/>
          <p:cNvSpPr txBox="true"/>
          <p:nvPr/>
        </p:nvSpPr>
        <p:spPr>
          <a:xfrm rot="0">
            <a:off x="351801"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rPr>
              <a:t>33.6: summary</a:t>
            </a:r>
          </a:p>
        </p:txBody>
      </p:sp>
      <p:sp>
        <p:nvSpPr>
          <p:cNvPr name="TextBox 5" id="5"/>
          <p:cNvSpPr txBox="true"/>
          <p:nvPr/>
        </p:nvSpPr>
        <p:spPr>
          <a:xfrm rot="0">
            <a:off x="15530432" y="-14772"/>
            <a:ext cx="2312089"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33</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 mya - Present</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1" id="11"/>
          <p:cNvSpPr txBox="true"/>
          <p:nvPr/>
        </p:nvSpPr>
        <p:spPr>
          <a:xfrm rot="0">
            <a:off x="0" y="9613901"/>
            <a:ext cx="9858375"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Two &amp; Three: The History of the World</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002448"/>
                </a:solidFill>
                <a:latin typeface="Arial Bold"/>
              </a:rPr>
              <a:t>In this chapter, we have learned that...</a:t>
            </a:r>
          </a:p>
        </p:txBody>
      </p:sp>
      <p:sp>
        <p:nvSpPr>
          <p:cNvPr name="TextBox 7" id="7"/>
          <p:cNvSpPr txBox="true"/>
          <p:nvPr/>
        </p:nvSpPr>
        <p:spPr>
          <a:xfrm rot="0">
            <a:off x="1007553" y="1911350"/>
            <a:ext cx="15609955" cy="7927975"/>
          </a:xfrm>
          <a:prstGeom prst="rect">
            <a:avLst/>
          </a:prstGeom>
        </p:spPr>
        <p:txBody>
          <a:bodyPr anchor="t" rtlCol="false" tIns="0" lIns="0" bIns="0" rIns="0">
            <a:spAutoFit/>
          </a:bodyPr>
          <a:lstStyle/>
          <a:p>
            <a:pPr algn="l" marL="539753" indent="-269876" lvl="1">
              <a:lnSpc>
                <a:spcPts val="3500"/>
              </a:lnSpc>
              <a:buFont typeface="Arial"/>
              <a:buChar char="•"/>
            </a:pPr>
            <a:r>
              <a:rPr lang="en-US" sz="2500">
                <a:solidFill>
                  <a:srgbClr val="000000"/>
                </a:solidFill>
                <a:latin typeface="Arial"/>
              </a:rPr>
              <a:t>Technological innovation has been central to human development throughout history. It caused huge changes to how we have lived.</a:t>
            </a:r>
          </a:p>
          <a:p>
            <a:pPr algn="l" marL="539753" indent="-269876" lvl="1">
              <a:lnSpc>
                <a:spcPts val="3500"/>
              </a:lnSpc>
              <a:buFont typeface="Arial"/>
              <a:buChar char="•"/>
            </a:pPr>
            <a:r>
              <a:rPr lang="en-US" sz="2500">
                <a:solidFill>
                  <a:srgbClr val="000000"/>
                </a:solidFill>
                <a:latin typeface="Arial"/>
              </a:rPr>
              <a:t>In Ancient Times, technological innovations were relatively basic but vital. The invention of the wheel and basic agricultural tools allowed societies to transition from nomadic life to settled communities. These early technologies set the groundwork for more advanced innovations to follow.</a:t>
            </a:r>
          </a:p>
          <a:p>
            <a:pPr algn="l" marL="539753" indent="-269876" lvl="1">
              <a:lnSpc>
                <a:spcPts val="3500"/>
              </a:lnSpc>
              <a:buFont typeface="Arial"/>
              <a:buChar char="•"/>
            </a:pPr>
            <a:r>
              <a:rPr lang="en-US" sz="2500">
                <a:solidFill>
                  <a:srgbClr val="000000"/>
                </a:solidFill>
                <a:latin typeface="Arial"/>
              </a:rPr>
              <a:t>During the Middle Ages, technology evolved slowly but surely. The water wheel and windmill became foundational sources of renewable energy. Metalworking enabled improved armours and weapons, while the late medieval invention of the printing press revolutionised the spread of information.</a:t>
            </a:r>
          </a:p>
          <a:p>
            <a:pPr algn="l" marL="539753" indent="-269876" lvl="1">
              <a:lnSpc>
                <a:spcPts val="3500"/>
              </a:lnSpc>
              <a:buFont typeface="Arial"/>
              <a:buChar char="•"/>
            </a:pPr>
            <a:r>
              <a:rPr lang="en-US" sz="2500">
                <a:solidFill>
                  <a:srgbClr val="000000"/>
                </a:solidFill>
                <a:latin typeface="Arial"/>
              </a:rPr>
              <a:t>In the Renaissance Era, a flurry of technological innovation was spurred by a revival of scientific inquiry. Developments like the telescope and microscope facilitated groundbreaking discoveries in fields ranging from medicine to astronomy, challenging existing beliefs and theories.</a:t>
            </a:r>
          </a:p>
          <a:p>
            <a:pPr algn="l" marL="539753" indent="-269876" lvl="1">
              <a:lnSpc>
                <a:spcPts val="3500"/>
              </a:lnSpc>
              <a:buFont typeface="Arial"/>
              <a:buChar char="•"/>
            </a:pPr>
            <a:r>
              <a:rPr lang="en-US" sz="2500">
                <a:solidFill>
                  <a:srgbClr val="000000"/>
                </a:solidFill>
                <a:latin typeface="Arial"/>
              </a:rPr>
              <a:t>During the 18th and 19th Centuries, the Industrial Revolution dramatically altered technology and society. Steam engines, railways, and the concept of mass production revolutionised transport, communication, and manufacturing, fostering unprecedented social and economic changes.</a:t>
            </a:r>
          </a:p>
          <a:p>
            <a:pPr algn="l" marL="539753" indent="-269876" lvl="1">
              <a:lnSpc>
                <a:spcPts val="3500"/>
              </a:lnSpc>
              <a:buFont typeface="Arial"/>
              <a:buChar char="•"/>
            </a:pPr>
            <a:r>
              <a:rPr lang="en-US" sz="2500">
                <a:solidFill>
                  <a:srgbClr val="000000"/>
                </a:solidFill>
                <a:latin typeface="Arial"/>
              </a:rPr>
              <a:t>In the Twentieth Century, technology rapidly advanced, affecting nearly every aspect of life. Developments like the internal combustion engine and artificial fertilisers enhanced agriculture. Telecommunications evolved substantially, and the Space Race symbolised the peak of technological and ideological competition.</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828675"/>
            <a:ext cx="15609955" cy="958849"/>
          </a:xfrm>
          <a:prstGeom prst="rect">
            <a:avLst/>
          </a:prstGeom>
        </p:spPr>
        <p:txBody>
          <a:bodyPr anchor="t" rtlCol="false" tIns="0" lIns="0" bIns="0" rIns="0">
            <a:spAutoFit/>
          </a:bodyPr>
          <a:lstStyle/>
          <a:p>
            <a:pPr algn="l">
              <a:lnSpc>
                <a:spcPts val="7000"/>
              </a:lnSpc>
            </a:pPr>
            <a:r>
              <a:rPr lang="en-US" sz="5000">
                <a:solidFill>
                  <a:srgbClr val="002448"/>
                </a:solidFill>
                <a:latin typeface="Arial Bold"/>
              </a:rPr>
              <a:t>Reflecting on... Patterns of Change in Technology</a:t>
            </a:r>
          </a:p>
        </p:txBody>
      </p:sp>
      <p:sp>
        <p:nvSpPr>
          <p:cNvPr name="TextBox 7" id="7"/>
          <p:cNvSpPr txBox="true"/>
          <p:nvPr/>
        </p:nvSpPr>
        <p:spPr>
          <a:xfrm rot="0">
            <a:off x="1028700" y="16636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Looking back on the past, we can see that the crucial points that have reshaped human life and changed the course of our history are not often a particular battle or the life of one great leader - but rather innovations, many of which seemed minor or even fantastical at the time. History is driven by innovations, big and small, which can completely remake lives from one generation to the next.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2448"/>
                </a:solidFill>
                <a:latin typeface="Arial Bold"/>
              </a:rPr>
              <a:t>Examination Questions</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1" id="11"/>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828675"/>
            <a:ext cx="15609955" cy="958849"/>
          </a:xfrm>
          <a:prstGeom prst="rect">
            <a:avLst/>
          </a:prstGeom>
        </p:spPr>
        <p:txBody>
          <a:bodyPr anchor="t" rtlCol="false" tIns="0" lIns="0" bIns="0" rIns="0">
            <a:spAutoFit/>
          </a:bodyPr>
          <a:lstStyle/>
          <a:p>
            <a:pPr algn="l">
              <a:lnSpc>
                <a:spcPts val="7000"/>
              </a:lnSpc>
            </a:pPr>
            <a:r>
              <a:rPr lang="en-US" sz="5000">
                <a:solidFill>
                  <a:srgbClr val="002448"/>
                </a:solidFill>
                <a:latin typeface="Arial Bold"/>
              </a:rPr>
              <a:t>Agricultural Innovation - Prehistoric to Ancient</a:t>
            </a:r>
          </a:p>
        </p:txBody>
      </p:sp>
      <p:sp>
        <p:nvSpPr>
          <p:cNvPr name="TextBox 7" id="7"/>
          <p:cNvSpPr txBox="true"/>
          <p:nvPr/>
        </p:nvSpPr>
        <p:spPr>
          <a:xfrm rot="0">
            <a:off x="1028700" y="1682749"/>
            <a:ext cx="15609955" cy="7353935"/>
          </a:xfrm>
          <a:prstGeom prst="rect">
            <a:avLst/>
          </a:prstGeom>
        </p:spPr>
        <p:txBody>
          <a:bodyPr anchor="t" rtlCol="false" tIns="0" lIns="0" bIns="0" rIns="0">
            <a:spAutoFit/>
          </a:bodyPr>
          <a:lstStyle/>
          <a:p>
            <a:pPr algn="l">
              <a:lnSpc>
                <a:spcPts val="3640"/>
              </a:lnSpc>
            </a:pPr>
            <a:r>
              <a:rPr lang="en-US" sz="2600">
                <a:solidFill>
                  <a:srgbClr val="000000"/>
                </a:solidFill>
                <a:latin typeface="Arial"/>
              </a:rPr>
              <a:t>The goal of a secure and nutritious food supply has shaped how we have lived our lives since the Stone Age. Farming was a transformational technology that allowed the expansion of human populations and created settlements, leading to the emergence of civilisation. </a:t>
            </a:r>
          </a:p>
          <a:p>
            <a:pPr algn="l">
              <a:lnSpc>
                <a:spcPts val="3640"/>
              </a:lnSpc>
            </a:pPr>
            <a:r>
              <a:rPr lang="en-US" sz="2600">
                <a:solidFill>
                  <a:srgbClr val="000000"/>
                </a:solidFill>
                <a:latin typeface="Arial"/>
              </a:rPr>
              <a:t>Our earliest ancestors, people of </a:t>
            </a:r>
            <a:r>
              <a:rPr lang="en-US" sz="2600">
                <a:solidFill>
                  <a:srgbClr val="000000"/>
                </a:solidFill>
                <a:latin typeface="Arial Bold"/>
              </a:rPr>
              <a:t>the Mesolithic Period</a:t>
            </a:r>
            <a:r>
              <a:rPr lang="en-US" sz="2600">
                <a:solidFill>
                  <a:srgbClr val="000000"/>
                </a:solidFill>
                <a:latin typeface="Arial"/>
              </a:rPr>
              <a:t>, were </a:t>
            </a:r>
            <a:r>
              <a:rPr lang="en-US" sz="2600">
                <a:solidFill>
                  <a:srgbClr val="000000"/>
                </a:solidFill>
                <a:latin typeface="Arial Bold"/>
              </a:rPr>
              <a:t>hunter-gatherers</a:t>
            </a:r>
            <a:r>
              <a:rPr lang="en-US" sz="2600">
                <a:solidFill>
                  <a:srgbClr val="000000"/>
                </a:solidFill>
                <a:latin typeface="Arial"/>
              </a:rPr>
              <a:t>; </a:t>
            </a:r>
            <a:r>
              <a:rPr lang="en-US" sz="2600" u="sng">
                <a:solidFill>
                  <a:srgbClr val="000000"/>
                </a:solidFill>
                <a:latin typeface="Arial"/>
              </a:rPr>
              <a:t>they hunted wild animals and gathered plants to feed themselves</a:t>
            </a:r>
            <a:r>
              <a:rPr lang="en-US" sz="2600">
                <a:solidFill>
                  <a:srgbClr val="000000"/>
                </a:solidFill>
                <a:latin typeface="Arial"/>
              </a:rPr>
              <a:t>. They were </a:t>
            </a:r>
            <a:r>
              <a:rPr lang="en-US" sz="2600">
                <a:solidFill>
                  <a:srgbClr val="000000"/>
                </a:solidFill>
                <a:latin typeface="Arial Bold"/>
              </a:rPr>
              <a:t>nomadic</a:t>
            </a:r>
            <a:r>
              <a:rPr lang="en-US" sz="2600">
                <a:solidFill>
                  <a:srgbClr val="000000"/>
                </a:solidFill>
                <a:latin typeface="Arial"/>
              </a:rPr>
              <a:t>; </a:t>
            </a:r>
            <a:r>
              <a:rPr lang="en-US" sz="2600" u="sng">
                <a:solidFill>
                  <a:srgbClr val="000000"/>
                </a:solidFill>
                <a:latin typeface="Arial"/>
              </a:rPr>
              <a:t>they moved from one area to another with the seasons or as the food supply ran low</a:t>
            </a:r>
            <a:r>
              <a:rPr lang="en-US" sz="2600">
                <a:solidFill>
                  <a:srgbClr val="000000"/>
                </a:solidFill>
                <a:latin typeface="Arial"/>
              </a:rPr>
              <a:t>. The first settlements began with the </a:t>
            </a:r>
            <a:r>
              <a:rPr lang="en-US" sz="2600">
                <a:solidFill>
                  <a:srgbClr val="000000"/>
                </a:solidFill>
                <a:latin typeface="Arial Bold"/>
              </a:rPr>
              <a:t>Neolithic farmers</a:t>
            </a:r>
            <a:r>
              <a:rPr lang="en-US" sz="2600">
                <a:solidFill>
                  <a:srgbClr val="000000"/>
                </a:solidFill>
                <a:latin typeface="Arial"/>
              </a:rPr>
              <a:t>, of whom we have we have evidence of the cultivation of grasses and crops which was the first sign of farming alongside the domestication of animals. These animals could be killed for meat or kept to produce diary products such as milk and cheese, which became central to most human diets. </a:t>
            </a:r>
          </a:p>
          <a:p>
            <a:pPr algn="l">
              <a:lnSpc>
                <a:spcPts val="3640"/>
              </a:lnSpc>
            </a:pPr>
            <a:r>
              <a:rPr lang="en-US" sz="2600">
                <a:solidFill>
                  <a:srgbClr val="000000"/>
                </a:solidFill>
                <a:latin typeface="Arial"/>
              </a:rPr>
              <a:t>With a secure food supply, people were able to settle in one place and form communities. Over time, these grew into towns and cities. With a food surplus, not everyone would have to farm; some people could focus on things such as metalworking, carpentry, cloth making or religious practice. </a:t>
            </a:r>
          </a:p>
          <a:p>
            <a:pPr algn="l">
              <a:lnSpc>
                <a:spcPts val="3640"/>
              </a:lnSpc>
            </a:pPr>
            <a:r>
              <a:rPr lang="en-US" sz="2600">
                <a:solidFill>
                  <a:srgbClr val="000000"/>
                </a:solidFill>
                <a:latin typeface="Arial"/>
              </a:rPr>
              <a:t>As the crafting of metal for tools and weapons improved, so did farming. For example, iron ploughs were stronger; they allowed the soil to be ploughed more deeply and enabled the cultivation of heavier soils. Water supply systems for bringing drinking water to ancient cities were also used to irrigate fields and keep soils fertile.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2448"/>
                </a:solidFill>
                <a:latin typeface="Arial Bold"/>
              </a:rPr>
              <a:t>Project</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1" id="11"/>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2448"/>
                </a:solidFill>
                <a:latin typeface="Arial Bold"/>
              </a:rPr>
              <a:t>Project</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1" id="11"/>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Bell Labs, Murray Hill, New Jersey, USA</a:t>
            </a:r>
          </a:p>
          <a:p>
            <a:pPr algn="l">
              <a:lnSpc>
                <a:spcPts val="3500"/>
              </a:lnSpc>
            </a:pPr>
            <a:r>
              <a:rPr lang="en-US" sz="2500">
                <a:solidFill>
                  <a:srgbClr val="000000"/>
                </a:solidFill>
                <a:latin typeface="Arial"/>
              </a:rPr>
              <a:t>Xerox PARC, Palo Alto, California, USA</a:t>
            </a:r>
          </a:p>
          <a:p>
            <a:pPr algn="l">
              <a:lnSpc>
                <a:spcPts val="3500"/>
              </a:lnSpc>
            </a:pPr>
            <a:r>
              <a:rPr lang="en-US" sz="2500">
                <a:solidFill>
                  <a:srgbClr val="000000"/>
                </a:solidFill>
                <a:latin typeface="Arial"/>
              </a:rPr>
              <a:t>CERN, Geneva, Switzerland</a:t>
            </a:r>
          </a:p>
          <a:p>
            <a:pPr algn="l">
              <a:lnSpc>
                <a:spcPts val="3500"/>
              </a:lnSpc>
            </a:pPr>
            <a:r>
              <a:rPr lang="en-US" sz="2500">
                <a:solidFill>
                  <a:srgbClr val="000000"/>
                </a:solidFill>
                <a:latin typeface="Arial"/>
              </a:rPr>
              <a:t>IBM Headquarters, Armonk, New York, USA</a:t>
            </a:r>
          </a:p>
          <a:p>
            <a:pPr algn="l">
              <a:lnSpc>
                <a:spcPts val="3500"/>
              </a:lnSpc>
            </a:pPr>
            <a:r>
              <a:rPr lang="en-US" sz="2500">
                <a:solidFill>
                  <a:srgbClr val="000000"/>
                </a:solidFill>
                <a:latin typeface="Arial"/>
              </a:rPr>
              <a:t>Silicon Valley, California, USA</a:t>
            </a:r>
          </a:p>
          <a:p>
            <a:pPr algn="l">
              <a:lnSpc>
                <a:spcPts val="3500"/>
              </a:lnSpc>
            </a:pPr>
          </a:p>
        </p:txBody>
      </p:sp>
      <p:sp>
        <p:nvSpPr>
          <p:cNvPr name="TextBox 14" id="14"/>
          <p:cNvSpPr txBox="true"/>
          <p:nvPr/>
        </p:nvSpPr>
        <p:spPr>
          <a:xfrm rot="0">
            <a:off x="8833677" y="2673636"/>
            <a:ext cx="7804977"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James Watt</a:t>
            </a:r>
          </a:p>
          <a:p>
            <a:pPr algn="l">
              <a:lnSpc>
                <a:spcPts val="3500"/>
              </a:lnSpc>
            </a:pPr>
            <a:r>
              <a:rPr lang="en-US" sz="2500">
                <a:solidFill>
                  <a:srgbClr val="000000"/>
                </a:solidFill>
                <a:latin typeface="Arial"/>
              </a:rPr>
              <a:t>Henry Ford</a:t>
            </a:r>
          </a:p>
          <a:p>
            <a:pPr algn="l">
              <a:lnSpc>
                <a:spcPts val="3500"/>
              </a:lnSpc>
            </a:pPr>
            <a:r>
              <a:rPr lang="en-US" sz="2500">
                <a:solidFill>
                  <a:srgbClr val="000000"/>
                </a:solidFill>
                <a:latin typeface="Arial"/>
              </a:rPr>
              <a:t>Thomas Edison</a:t>
            </a:r>
          </a:p>
          <a:p>
            <a:pPr algn="l">
              <a:lnSpc>
                <a:spcPts val="3500"/>
              </a:lnSpc>
            </a:pPr>
            <a:r>
              <a:rPr lang="en-US" sz="2500">
                <a:solidFill>
                  <a:srgbClr val="000000"/>
                </a:solidFill>
                <a:latin typeface="Arial"/>
              </a:rPr>
              <a:t>Johannes Gutenberg</a:t>
            </a:r>
          </a:p>
          <a:p>
            <a:pPr algn="l">
              <a:lnSpc>
                <a:spcPts val="3500"/>
              </a:lnSpc>
            </a:pPr>
            <a:r>
              <a:rPr lang="en-US" sz="2500">
                <a:solidFill>
                  <a:srgbClr val="000000"/>
                </a:solidFill>
                <a:latin typeface="Arial"/>
              </a:rPr>
              <a:t>Ada Lovelace</a:t>
            </a:r>
          </a:p>
          <a:p>
            <a:pPr algn="l">
              <a:lnSpc>
                <a:spcPts val="3500"/>
              </a:lnSpc>
            </a:pPr>
            <a:r>
              <a:rPr lang="en-US" sz="2500">
                <a:solidFill>
                  <a:srgbClr val="000000"/>
                </a:solidFill>
                <a:latin typeface="Arial"/>
              </a:rPr>
              <a:t>Alexander Graham Bell</a:t>
            </a:r>
          </a:p>
          <a:p>
            <a:pPr algn="l">
              <a:lnSpc>
                <a:spcPts val="3500"/>
              </a:lnSpc>
            </a:pPr>
            <a:r>
              <a:rPr lang="en-US" sz="2500">
                <a:solidFill>
                  <a:srgbClr val="000000"/>
                </a:solidFill>
                <a:latin typeface="Arial"/>
              </a:rPr>
              <a:t>Guglielo Marconi</a:t>
            </a:r>
          </a:p>
          <a:p>
            <a:pPr algn="l">
              <a:lnSpc>
                <a:spcPts val="3500"/>
              </a:lnSpc>
            </a:pPr>
            <a:r>
              <a:rPr lang="en-US" sz="2500">
                <a:solidFill>
                  <a:srgbClr val="000000"/>
                </a:solidFill>
                <a:latin typeface="Arial"/>
              </a:rPr>
              <a:t>Josephine Cochrane</a:t>
            </a:r>
          </a:p>
          <a:p>
            <a:pPr algn="l">
              <a:lnSpc>
                <a:spcPts val="3500"/>
              </a:lnSpc>
            </a:pPr>
            <a:r>
              <a:rPr lang="en-US" sz="2500">
                <a:solidFill>
                  <a:srgbClr val="000000"/>
                </a:solidFill>
                <a:latin typeface="Arial"/>
              </a:rPr>
              <a:t>Grace Hopper</a:t>
            </a:r>
          </a:p>
          <a:p>
            <a:pPr algn="l">
              <a:lnSpc>
                <a:spcPts val="3500"/>
              </a:lnSpc>
            </a:pPr>
            <a:r>
              <a:rPr lang="en-US" sz="2500">
                <a:solidFill>
                  <a:srgbClr val="000000"/>
                </a:solidFill>
                <a:latin typeface="Arial"/>
              </a:rPr>
              <a:t>Hedy Lamarr</a:t>
            </a:r>
          </a:p>
          <a:p>
            <a:pPr algn="l">
              <a:lnSpc>
                <a:spcPts val="3500"/>
              </a:lnSpc>
            </a:pPr>
            <a:r>
              <a:rPr lang="en-US" sz="2500">
                <a:solidFill>
                  <a:srgbClr val="000000"/>
                </a:solidFill>
                <a:latin typeface="Arial"/>
              </a:rPr>
              <a:t>Steve Jobs</a:t>
            </a:r>
          </a:p>
          <a:p>
            <a:pPr algn="l">
              <a:lnSpc>
                <a:spcPts val="3500"/>
              </a:lnSpc>
            </a:pP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004AAD"/>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004AAD"/>
                </a:solidFill>
                <a:latin typeface="Arial Bold Italics"/>
              </a:rPr>
              <a:t>Historical Figures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0"/>
            <a:ext cx="16253460" cy="7443053"/>
          </a:xfrm>
          <a:custGeom>
            <a:avLst/>
            <a:gdLst/>
            <a:ahLst/>
            <a:cxnLst/>
            <a:rect r="r" b="b" t="t" l="l"/>
            <a:pathLst>
              <a:path h="7443053" w="16253460">
                <a:moveTo>
                  <a:pt x="0" y="0"/>
                </a:moveTo>
                <a:lnTo>
                  <a:pt x="16253460" y="0"/>
                </a:lnTo>
                <a:lnTo>
                  <a:pt x="16253460" y="7443053"/>
                </a:lnTo>
                <a:lnTo>
                  <a:pt x="0" y="7443053"/>
                </a:lnTo>
                <a:lnTo>
                  <a:pt x="0" y="0"/>
                </a:lnTo>
                <a:close/>
              </a:path>
            </a:pathLst>
          </a:custGeom>
          <a:blipFill>
            <a:blip r:embed="rId6"/>
            <a:stretch>
              <a:fillRect l="0" t="0" r="0" b="0"/>
            </a:stretch>
          </a:blipFill>
        </p:spPr>
      </p:sp>
      <p:sp>
        <p:nvSpPr>
          <p:cNvPr name="TextBox 11" id="11"/>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2448"/>
                </a:solidFill>
                <a:latin typeface="Arial Bold"/>
              </a:rPr>
              <a:t>Manufacturing and Industry</a:t>
            </a:r>
          </a:p>
        </p:txBody>
      </p:sp>
      <p:sp>
        <p:nvSpPr>
          <p:cNvPr name="TextBox 7" id="7"/>
          <p:cNvSpPr txBox="true"/>
          <p:nvPr/>
        </p:nvSpPr>
        <p:spPr>
          <a:xfrm rot="0">
            <a:off x="1028700" y="2139949"/>
            <a:ext cx="15609955" cy="5737225"/>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manufacture of objects (tools, weapons, pots, homes, clothes, etc.) has been part of human existence since our earliest times. Beginning with stone and wood and then moving on to different types of metals, humans have created the objects the need to survive. </a:t>
            </a:r>
          </a:p>
          <a:p>
            <a:pPr algn="l">
              <a:lnSpc>
                <a:spcPts val="3500"/>
              </a:lnSpc>
            </a:pPr>
            <a:r>
              <a:rPr lang="en-US" sz="2500">
                <a:solidFill>
                  <a:srgbClr val="000000"/>
                </a:solidFill>
                <a:latin typeface="Arial"/>
              </a:rPr>
              <a:t>For example, as civilisation grew on the island of Ireland, the Bronze Age brought with it the first use of metal to the island. </a:t>
            </a:r>
          </a:p>
          <a:p>
            <a:pPr algn="l">
              <a:lnSpc>
                <a:spcPts val="3500"/>
              </a:lnSpc>
            </a:pPr>
            <a:r>
              <a:rPr lang="en-US" sz="2500">
                <a:solidFill>
                  <a:srgbClr val="000000"/>
                </a:solidFill>
                <a:latin typeface="Arial"/>
              </a:rPr>
              <a:t>Bronze (an </a:t>
            </a:r>
            <a:r>
              <a:rPr lang="en-US" sz="2500">
                <a:solidFill>
                  <a:srgbClr val="000000"/>
                </a:solidFill>
                <a:latin typeface="Arial Bold"/>
              </a:rPr>
              <a:t>alloy </a:t>
            </a:r>
            <a:r>
              <a:rPr lang="en-US" sz="2500">
                <a:solidFill>
                  <a:srgbClr val="000000"/>
                </a:solidFill>
                <a:latin typeface="Arial"/>
              </a:rPr>
              <a:t>(</a:t>
            </a:r>
            <a:r>
              <a:rPr lang="en-US" sz="2500" u="sng">
                <a:solidFill>
                  <a:srgbClr val="000000"/>
                </a:solidFill>
                <a:latin typeface="Arial"/>
              </a:rPr>
              <a:t>combination</a:t>
            </a:r>
            <a:r>
              <a:rPr lang="en-US" sz="2500">
                <a:solidFill>
                  <a:srgbClr val="000000"/>
                </a:solidFill>
                <a:latin typeface="Arial"/>
              </a:rPr>
              <a:t>) of copper and tin) was </a:t>
            </a:r>
            <a:r>
              <a:rPr lang="en-US" sz="2500">
                <a:solidFill>
                  <a:srgbClr val="000000"/>
                </a:solidFill>
                <a:latin typeface="Arial Bold"/>
              </a:rPr>
              <a:t>stronger </a:t>
            </a:r>
            <a:r>
              <a:rPr lang="en-US" sz="2500">
                <a:solidFill>
                  <a:srgbClr val="000000"/>
                </a:solidFill>
                <a:latin typeface="Arial"/>
              </a:rPr>
              <a:t>than stone but was also much </a:t>
            </a:r>
            <a:r>
              <a:rPr lang="en-US" sz="2500">
                <a:solidFill>
                  <a:srgbClr val="000000"/>
                </a:solidFill>
                <a:latin typeface="Arial Bold"/>
              </a:rPr>
              <a:t>easier to shape</a:t>
            </a:r>
            <a:r>
              <a:rPr lang="en-US" sz="2500">
                <a:solidFill>
                  <a:srgbClr val="000000"/>
                </a:solidFill>
                <a:latin typeface="Arial"/>
              </a:rPr>
              <a:t> so people had greater control over the tools and weapons they could make.</a:t>
            </a:r>
          </a:p>
          <a:p>
            <a:pPr algn="l">
              <a:lnSpc>
                <a:spcPts val="3500"/>
              </a:lnSpc>
            </a:pPr>
            <a:r>
              <a:rPr lang="en-US" sz="2500">
                <a:solidFill>
                  <a:srgbClr val="000000"/>
                </a:solidFill>
                <a:latin typeface="Arial"/>
              </a:rPr>
              <a:t>Copper was mined at </a:t>
            </a:r>
            <a:r>
              <a:rPr lang="en-US" sz="2500">
                <a:solidFill>
                  <a:srgbClr val="000000"/>
                </a:solidFill>
                <a:latin typeface="Arial Bold"/>
              </a:rPr>
              <a:t>Mount Gabriel</a:t>
            </a:r>
            <a:r>
              <a:rPr lang="en-US" sz="2500">
                <a:solidFill>
                  <a:srgbClr val="000000"/>
                </a:solidFill>
                <a:latin typeface="Arial"/>
              </a:rPr>
              <a:t> in Co. Cork but tin had to be imported from the likes of </a:t>
            </a:r>
            <a:r>
              <a:rPr lang="en-US" sz="2500">
                <a:solidFill>
                  <a:srgbClr val="000000"/>
                </a:solidFill>
                <a:latin typeface="Arial Bold"/>
              </a:rPr>
              <a:t>Cornwall </a:t>
            </a:r>
            <a:r>
              <a:rPr lang="en-US" sz="2500">
                <a:solidFill>
                  <a:srgbClr val="000000"/>
                </a:solidFill>
                <a:latin typeface="Arial"/>
              </a:rPr>
              <a:t>in Britain.</a:t>
            </a:r>
          </a:p>
          <a:p>
            <a:pPr algn="l">
              <a:lnSpc>
                <a:spcPts val="3500"/>
              </a:lnSpc>
            </a:pPr>
            <a:r>
              <a:rPr lang="en-US" sz="2500">
                <a:solidFill>
                  <a:srgbClr val="000000"/>
                </a:solidFill>
                <a:latin typeface="Arial"/>
              </a:rPr>
              <a:t>Bronze was made by the process of </a:t>
            </a:r>
            <a:r>
              <a:rPr lang="en-US" sz="2500">
                <a:solidFill>
                  <a:srgbClr val="000000"/>
                </a:solidFill>
                <a:latin typeface="Arial Bold"/>
              </a:rPr>
              <a:t>smelting </a:t>
            </a:r>
            <a:r>
              <a:rPr lang="en-US" sz="2500">
                <a:solidFill>
                  <a:srgbClr val="000000"/>
                </a:solidFill>
                <a:latin typeface="Arial"/>
              </a:rPr>
              <a:t>copper and tin – </a:t>
            </a:r>
            <a:r>
              <a:rPr lang="en-US" sz="2500" u="sng">
                <a:solidFill>
                  <a:srgbClr val="000000"/>
                </a:solidFill>
                <a:latin typeface="Arial"/>
              </a:rPr>
              <a:t>melting metal at a high temperature to separate it from the ore</a:t>
            </a:r>
            <a:r>
              <a:rPr lang="en-US" sz="2500">
                <a:solidFill>
                  <a:srgbClr val="000000"/>
                </a:solidFill>
                <a:latin typeface="Arial"/>
              </a:rPr>
              <a:t> – combining them and pouring them into moulds to set.</a:t>
            </a:r>
          </a:p>
          <a:p>
            <a:pPr algn="l">
              <a:lnSpc>
                <a:spcPts val="3500"/>
              </a:lnSpc>
            </a:pPr>
            <a:r>
              <a:rPr lang="en-US" sz="2500">
                <a:solidFill>
                  <a:srgbClr val="000000"/>
                </a:solidFill>
                <a:latin typeface="Arial Bold"/>
              </a:rPr>
              <a:t>Metalworkers </a:t>
            </a:r>
            <a:r>
              <a:rPr lang="en-US" sz="2500">
                <a:solidFill>
                  <a:srgbClr val="000000"/>
                </a:solidFill>
                <a:latin typeface="Arial"/>
              </a:rPr>
              <a:t>(smiths) made tools such as </a:t>
            </a:r>
            <a:r>
              <a:rPr lang="en-US" sz="2500">
                <a:solidFill>
                  <a:srgbClr val="000000"/>
                </a:solidFill>
                <a:latin typeface="Arial Bold"/>
              </a:rPr>
              <a:t>sickles </a:t>
            </a:r>
            <a:r>
              <a:rPr lang="en-US" sz="2500">
                <a:solidFill>
                  <a:srgbClr val="000000"/>
                </a:solidFill>
                <a:latin typeface="Arial"/>
              </a:rPr>
              <a:t>(to cut crops), </a:t>
            </a:r>
            <a:r>
              <a:rPr lang="en-US" sz="2500">
                <a:solidFill>
                  <a:srgbClr val="000000"/>
                </a:solidFill>
                <a:latin typeface="Arial Bold"/>
              </a:rPr>
              <a:t>axes </a:t>
            </a:r>
            <a:r>
              <a:rPr lang="en-US" sz="2500">
                <a:solidFill>
                  <a:srgbClr val="000000"/>
                </a:solidFill>
                <a:latin typeface="Arial"/>
              </a:rPr>
              <a:t>and </a:t>
            </a:r>
            <a:r>
              <a:rPr lang="en-US" sz="2500">
                <a:solidFill>
                  <a:srgbClr val="000000"/>
                </a:solidFill>
                <a:latin typeface="Arial Bold"/>
              </a:rPr>
              <a:t>ploughs </a:t>
            </a:r>
            <a:r>
              <a:rPr lang="en-US" sz="2500">
                <a:solidFill>
                  <a:srgbClr val="000000"/>
                </a:solidFill>
                <a:latin typeface="Arial"/>
              </a:rPr>
              <a:t>and weapons such as </a:t>
            </a:r>
            <a:r>
              <a:rPr lang="en-US" sz="2500">
                <a:solidFill>
                  <a:srgbClr val="000000"/>
                </a:solidFill>
                <a:latin typeface="Arial Bold"/>
              </a:rPr>
              <a:t>knives</a:t>
            </a:r>
            <a:r>
              <a:rPr lang="en-US" sz="2500">
                <a:solidFill>
                  <a:srgbClr val="000000"/>
                </a:solidFill>
                <a:latin typeface="Arial"/>
              </a:rPr>
              <a:t>, </a:t>
            </a:r>
            <a:r>
              <a:rPr lang="en-US" sz="2500">
                <a:solidFill>
                  <a:srgbClr val="000000"/>
                </a:solidFill>
                <a:latin typeface="Arial Bold"/>
              </a:rPr>
              <a:t>swords</a:t>
            </a:r>
            <a:r>
              <a:rPr lang="en-US" sz="2500">
                <a:solidFill>
                  <a:srgbClr val="000000"/>
                </a:solidFill>
                <a:latin typeface="Arial"/>
              </a:rPr>
              <a:t>, </a:t>
            </a:r>
            <a:r>
              <a:rPr lang="en-US" sz="2500">
                <a:solidFill>
                  <a:srgbClr val="000000"/>
                </a:solidFill>
                <a:latin typeface="Arial Bold"/>
              </a:rPr>
              <a:t>shields </a:t>
            </a:r>
            <a:r>
              <a:rPr lang="en-US" sz="2500">
                <a:solidFill>
                  <a:srgbClr val="000000"/>
                </a:solidFill>
                <a:latin typeface="Arial"/>
              </a:rPr>
              <a:t>and </a:t>
            </a:r>
            <a:r>
              <a:rPr lang="en-US" sz="2500">
                <a:solidFill>
                  <a:srgbClr val="000000"/>
                </a:solidFill>
                <a:latin typeface="Arial Bold"/>
              </a:rPr>
              <a:t>spears </a:t>
            </a:r>
            <a:r>
              <a:rPr lang="en-US" sz="2500">
                <a:solidFill>
                  <a:srgbClr val="000000"/>
                </a:solidFill>
                <a:latin typeface="Arial"/>
              </a:rPr>
              <a:t>while farming remained the main source of food for Bronze Age people.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04AAD"/>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2448"/>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2448"/>
                </a:solidFill>
                <a:latin typeface="Arial Bold"/>
              </a:rPr>
              <a:t>Military Technology</a:t>
            </a:r>
          </a:p>
        </p:txBody>
      </p:sp>
      <p:sp>
        <p:nvSpPr>
          <p:cNvPr name="TextBox 7" id="7"/>
          <p:cNvSpPr txBox="true"/>
          <p:nvPr/>
        </p:nvSpPr>
        <p:spPr>
          <a:xfrm rot="0">
            <a:off x="1028700" y="2139949"/>
            <a:ext cx="15609955" cy="5299075"/>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Conflict and violence have been a part of human existence since earliest times. From the earliest times of human civilisation, warriors used swords, daggers and spears in close combat. They wore armour and carried shields to defend themselves from their opponents' weapons.</a:t>
            </a:r>
          </a:p>
          <a:p>
            <a:pPr algn="l">
              <a:lnSpc>
                <a:spcPts val="3500"/>
              </a:lnSpc>
            </a:pPr>
            <a:r>
              <a:rPr lang="en-US" sz="2500">
                <a:solidFill>
                  <a:srgbClr val="000000"/>
                </a:solidFill>
                <a:latin typeface="Arial"/>
              </a:rPr>
              <a:t>To strike enemies who were father away, throwing weapons such as </a:t>
            </a:r>
            <a:r>
              <a:rPr lang="en-US" sz="2500">
                <a:solidFill>
                  <a:srgbClr val="000000"/>
                </a:solidFill>
                <a:latin typeface="Arial Bold"/>
              </a:rPr>
              <a:t>spears, bows </a:t>
            </a:r>
            <a:r>
              <a:rPr lang="en-US" sz="2500">
                <a:solidFill>
                  <a:srgbClr val="000000"/>
                </a:solidFill>
                <a:latin typeface="Arial"/>
              </a:rPr>
              <a:t>and </a:t>
            </a:r>
            <a:r>
              <a:rPr lang="en-US" sz="2500">
                <a:solidFill>
                  <a:srgbClr val="000000"/>
                </a:solidFill>
                <a:latin typeface="Arial Bold"/>
              </a:rPr>
              <a:t>arrows</a:t>
            </a:r>
            <a:r>
              <a:rPr lang="en-US" sz="2500">
                <a:solidFill>
                  <a:srgbClr val="000000"/>
                </a:solidFill>
                <a:latin typeface="Arial"/>
              </a:rPr>
              <a:t>, and </a:t>
            </a:r>
            <a:r>
              <a:rPr lang="en-US" sz="2500">
                <a:solidFill>
                  <a:srgbClr val="000000"/>
                </a:solidFill>
                <a:latin typeface="Arial Bold"/>
              </a:rPr>
              <a:t>crossbows</a:t>
            </a:r>
            <a:r>
              <a:rPr lang="en-US" sz="2500">
                <a:solidFill>
                  <a:srgbClr val="000000"/>
                </a:solidFill>
                <a:latin typeface="Arial"/>
              </a:rPr>
              <a:t> were developed. These weapons were initially made of stone and wood, then over time different types of metals replaced the stone components.</a:t>
            </a:r>
          </a:p>
          <a:p>
            <a:pPr algn="l">
              <a:lnSpc>
                <a:spcPts val="3500"/>
              </a:lnSpc>
            </a:pPr>
            <a:r>
              <a:rPr lang="en-US" sz="2500">
                <a:solidFill>
                  <a:srgbClr val="000000"/>
                </a:solidFill>
                <a:latin typeface="Arial"/>
              </a:rPr>
              <a:t>As more people began to live in or close to fortified settlements (with high and thick walls for protection), siege weapons were developed to attack them. The Romans were especially innovative at this and developed machines such as </a:t>
            </a:r>
            <a:r>
              <a:rPr lang="en-US" sz="2500">
                <a:solidFill>
                  <a:srgbClr val="000000"/>
                </a:solidFill>
                <a:latin typeface="Arial Bold"/>
              </a:rPr>
              <a:t>catapults</a:t>
            </a:r>
            <a:r>
              <a:rPr lang="en-US" sz="2500">
                <a:solidFill>
                  <a:srgbClr val="000000"/>
                </a:solidFill>
                <a:latin typeface="Arial"/>
              </a:rPr>
              <a:t> and other weapons that could launch projectiles (such as large stones or metal balls) at enemy cities to break through their walls. </a:t>
            </a:r>
          </a:p>
          <a:p>
            <a:pPr algn="l">
              <a:lnSpc>
                <a:spcPts val="3500"/>
              </a:lnSpc>
            </a:pPr>
            <a:r>
              <a:rPr lang="en-US" sz="2500">
                <a:solidFill>
                  <a:srgbClr val="000000"/>
                </a:solidFill>
                <a:latin typeface="Arial"/>
              </a:rPr>
              <a:t>These innovations, as well as their mastery of battlefield tactics and use of iron weapons, allowed the Romans to conquer and control a vast empire around the Mediterranean for centuries.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552362" y="4852988"/>
            <a:ext cx="1028700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Thirty-Three: Patterns of Change in Technology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DAFpq9BB4jQ</dc:identifier>
  <dcterms:modified xsi:type="dcterms:W3CDTF">2011-08-01T06:04:30Z</dcterms:modified>
  <cp:revision>1</cp:revision>
  <dc:title>Ch. 33 - Patterns of Change in Technology</dc:title>
</cp:coreProperties>
</file>